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8" r:id="rId4"/>
    <p:sldId id="263" r:id="rId5"/>
    <p:sldId id="264" r:id="rId6"/>
    <p:sldId id="265" r:id="rId7"/>
    <p:sldId id="266" r:id="rId8"/>
    <p:sldId id="267" r:id="rId9"/>
    <p:sldId id="258" r:id="rId10"/>
    <p:sldId id="259" r:id="rId11"/>
    <p:sldId id="260" r:id="rId12"/>
    <p:sldId id="269" r:id="rId13"/>
    <p:sldId id="261" r:id="rId14"/>
    <p:sldId id="262" r:id="rId15"/>
    <p:sldId id="270"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936" autoAdjust="0"/>
  </p:normalViewPr>
  <p:slideViewPr>
    <p:cSldViewPr snapToGrid="0">
      <p:cViewPr varScale="1">
        <p:scale>
          <a:sx n="66" d="100"/>
          <a:sy n="66" d="100"/>
        </p:scale>
        <p:origin x="1282" y="3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20" d="100"/>
          <a:sy n="120" d="100"/>
        </p:scale>
        <p:origin x="84" y="-9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LWV\Board\CCCommissionerSta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norma\AppData\Local\Microsoft\Windows\INetCache\Content.Outlook\SUBSUBNG\GeoB25003%200%20Racial%20Profile%20Consolidated%20Report%20Carteret.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LWV\Board\CCCommissionerSta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LWV\Board\CCCommissionerSta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LWV\Board\CCCommissionerSta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LWV\Board\CCCommissionerSta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LWV\Board\CCCommissionerSta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LWV\Board\CCCommissionerSta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LWV\Redistricting\CC_Statsforredistricting.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LWV\Redistricting\CC_Statsforredistricting.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District 1</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714-4192-872D-A98A394AFE9F}"/>
              </c:ext>
            </c:extLst>
          </c:dPt>
          <c:dPt>
            <c:idx val="1"/>
            <c:bubble3D val="0"/>
            <c:spPr>
              <a:solidFill>
                <a:srgbClr val="FF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714-4192-872D-A98A394AFE9F}"/>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5714-4192-872D-A98A394AFE9F}"/>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5714-4192-872D-A98A394AFE9F}"/>
              </c:ext>
            </c:extLst>
          </c:dPt>
          <c:dPt>
            <c:idx val="4"/>
            <c:bubble3D val="0"/>
            <c:spPr>
              <a:solidFill>
                <a:schemeClr val="accent6">
                  <a:lumMod val="7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5714-4192-872D-A98A394AFE9F}"/>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5714-4192-872D-A98A394AFE9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Sheet2!$B$3:$B$8</c:f>
              <c:strCache>
                <c:ptCount val="6"/>
                <c:pt idx="0">
                  <c:v>Democrats</c:v>
                </c:pt>
                <c:pt idx="1">
                  <c:v>Republicans</c:v>
                </c:pt>
                <c:pt idx="2">
                  <c:v>Green</c:v>
                </c:pt>
                <c:pt idx="3">
                  <c:v>Libertarian</c:v>
                </c:pt>
                <c:pt idx="4">
                  <c:v>Unaffiliated</c:v>
                </c:pt>
                <c:pt idx="5">
                  <c:v>Other</c:v>
                </c:pt>
              </c:strCache>
            </c:strRef>
          </c:cat>
          <c:val>
            <c:numRef>
              <c:f>Sheet2!$G$3:$G$8</c:f>
              <c:numCache>
                <c:formatCode>#,##0</c:formatCode>
                <c:ptCount val="6"/>
                <c:pt idx="0">
                  <c:v>1120</c:v>
                </c:pt>
                <c:pt idx="1">
                  <c:v>4490</c:v>
                </c:pt>
                <c:pt idx="2" formatCode="General">
                  <c:v>3</c:v>
                </c:pt>
                <c:pt idx="3" formatCode="General">
                  <c:v>55</c:v>
                </c:pt>
                <c:pt idx="4">
                  <c:v>2844</c:v>
                </c:pt>
                <c:pt idx="5" formatCode="General">
                  <c:v>3</c:v>
                </c:pt>
              </c:numCache>
            </c:numRef>
          </c:val>
          <c:extLst>
            <c:ext xmlns:c16="http://schemas.microsoft.com/office/drawing/2014/chart" uri="{C3380CC4-5D6E-409C-BE32-E72D297353CC}">
              <c16:uniqueId val="{0000000C-5714-4192-872D-A98A394AFE9F}"/>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2517585301837262"/>
          <c:y val="0.14288021289005545"/>
          <c:w val="0.16649081364829396"/>
          <c:h val="0.4687532808398950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en-US" dirty="0"/>
              <a:t>Carteret</a:t>
            </a:r>
            <a:r>
              <a:rPr lang="en-US" baseline="0" dirty="0"/>
              <a:t> County Population by race</a:t>
            </a:r>
          </a:p>
          <a:p>
            <a:pPr>
              <a:defRPr/>
            </a:pPr>
            <a:r>
              <a:rPr lang="en-US" sz="1200" i="1" baseline="0" dirty="0"/>
              <a:t>2010 Census; updated info from 2018</a:t>
            </a:r>
            <a:endParaRPr lang="en-US" sz="1200" i="1" dirty="0"/>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'GeoB25003 Tenure by Hispanic Or'!$A$30:$A$37</c:f>
              <c:strCache>
                <c:ptCount val="8"/>
                <c:pt idx="0">
                  <c:v>Non Hispanic White</c:v>
                </c:pt>
                <c:pt idx="1">
                  <c:v>Hispanic White</c:v>
                </c:pt>
                <c:pt idx="2">
                  <c:v>Black</c:v>
                </c:pt>
                <c:pt idx="3">
                  <c:v>Native American/Alaskan Native</c:v>
                </c:pt>
                <c:pt idx="4">
                  <c:v>Asian</c:v>
                </c:pt>
                <c:pt idx="5">
                  <c:v>Native Hawaiian/Pacific Islander</c:v>
                </c:pt>
                <c:pt idx="6">
                  <c:v>Some Other Race</c:v>
                </c:pt>
                <c:pt idx="7">
                  <c:v>Two or More Races</c:v>
                </c:pt>
              </c:strCache>
            </c:strRef>
          </c:cat>
          <c:val>
            <c:numRef>
              <c:f>'GeoB25003 Tenure by Hispanic Or'!$B$30:$B$37</c:f>
              <c:numCache>
                <c:formatCode>#,##0</c:formatCode>
                <c:ptCount val="8"/>
                <c:pt idx="0">
                  <c:v>26646</c:v>
                </c:pt>
                <c:pt idx="1">
                  <c:v>675</c:v>
                </c:pt>
                <c:pt idx="2">
                  <c:v>1503</c:v>
                </c:pt>
                <c:pt idx="3">
                  <c:v>74</c:v>
                </c:pt>
                <c:pt idx="4">
                  <c:v>274</c:v>
                </c:pt>
                <c:pt idx="5">
                  <c:v>12</c:v>
                </c:pt>
                <c:pt idx="6">
                  <c:v>69</c:v>
                </c:pt>
                <c:pt idx="7">
                  <c:v>437</c:v>
                </c:pt>
              </c:numCache>
            </c:numRef>
          </c:val>
          <c:extLst>
            <c:ext xmlns:c16="http://schemas.microsoft.com/office/drawing/2014/chart" uri="{C3380CC4-5D6E-409C-BE32-E72D297353CC}">
              <c16:uniqueId val="{00000000-EEF7-4C69-BC8B-EADFA5B133E5}"/>
            </c:ext>
          </c:extLst>
        </c:ser>
        <c:dLbls>
          <c:showLegendKey val="0"/>
          <c:showVal val="1"/>
          <c:showCatName val="0"/>
          <c:showSerName val="0"/>
          <c:showPercent val="0"/>
          <c:showBubbleSize val="0"/>
        </c:dLbls>
        <c:gapWidth val="84"/>
        <c:gapDepth val="53"/>
        <c:shape val="box"/>
        <c:axId val="638075215"/>
        <c:axId val="638075631"/>
        <c:axId val="0"/>
      </c:bar3DChart>
      <c:catAx>
        <c:axId val="63807521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lt1">
                    <a:lumMod val="75000"/>
                  </a:schemeClr>
                </a:solidFill>
                <a:latin typeface="+mn-lt"/>
                <a:ea typeface="+mn-ea"/>
                <a:cs typeface="+mn-cs"/>
              </a:defRPr>
            </a:pPr>
            <a:endParaRPr lang="en-US"/>
          </a:p>
        </c:txPr>
        <c:crossAx val="638075631"/>
        <c:crosses val="autoZero"/>
        <c:auto val="1"/>
        <c:lblAlgn val="ctr"/>
        <c:lblOffset val="100"/>
        <c:noMultiLvlLbl val="0"/>
      </c:catAx>
      <c:valAx>
        <c:axId val="638075631"/>
        <c:scaling>
          <c:orientation val="minMax"/>
        </c:scaling>
        <c:delete val="1"/>
        <c:axPos val="l"/>
        <c:numFmt formatCode="#,##0" sourceLinked="1"/>
        <c:majorTickMark val="out"/>
        <c:minorTickMark val="none"/>
        <c:tickLblPos val="nextTo"/>
        <c:crossAx val="6380752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District 2</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431178700672477"/>
          <c:y val="0.1711807378244386"/>
          <c:w val="0.75573140857392829"/>
          <c:h val="0.75474518810148727"/>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B689-4E6E-85C5-A1AB0FB7AA95}"/>
              </c:ext>
            </c:extLst>
          </c:dPt>
          <c:dPt>
            <c:idx val="1"/>
            <c:bubble3D val="0"/>
            <c:spPr>
              <a:solidFill>
                <a:srgbClr val="FF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B689-4E6E-85C5-A1AB0FB7AA95}"/>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B689-4E6E-85C5-A1AB0FB7AA95}"/>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B689-4E6E-85C5-A1AB0FB7AA95}"/>
              </c:ext>
            </c:extLst>
          </c:dPt>
          <c:dPt>
            <c:idx val="4"/>
            <c:bubble3D val="0"/>
            <c:spPr>
              <a:solidFill>
                <a:schemeClr val="accent6">
                  <a:lumMod val="7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B689-4E6E-85C5-A1AB0FB7AA95}"/>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B689-4E6E-85C5-A1AB0FB7AA95}"/>
              </c:ext>
            </c:extLst>
          </c:dPt>
          <c:dLbls>
            <c:dLbl>
              <c:idx val="0"/>
              <c:layout>
                <c:manualLayout>
                  <c:x val="-4.7692257217847721E-2"/>
                  <c:y val="0.113607830271216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689-4E6E-85C5-A1AB0FB7AA9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Sheet2!$B$10:$B$15</c:f>
              <c:strCache>
                <c:ptCount val="6"/>
                <c:pt idx="0">
                  <c:v>Democrats</c:v>
                </c:pt>
                <c:pt idx="1">
                  <c:v>Republicans</c:v>
                </c:pt>
                <c:pt idx="2">
                  <c:v>Green</c:v>
                </c:pt>
                <c:pt idx="3">
                  <c:v>Libertarian</c:v>
                </c:pt>
                <c:pt idx="4">
                  <c:v>Unaffiliated</c:v>
                </c:pt>
                <c:pt idx="5">
                  <c:v>Other</c:v>
                </c:pt>
              </c:strCache>
            </c:strRef>
          </c:cat>
          <c:val>
            <c:numRef>
              <c:f>Sheet2!$C$10:$C$15</c:f>
              <c:numCache>
                <c:formatCode>General</c:formatCode>
                <c:ptCount val="6"/>
                <c:pt idx="0">
                  <c:v>76</c:v>
                </c:pt>
                <c:pt idx="1">
                  <c:v>249</c:v>
                </c:pt>
                <c:pt idx="2">
                  <c:v>0</c:v>
                </c:pt>
                <c:pt idx="3">
                  <c:v>11</c:v>
                </c:pt>
                <c:pt idx="4">
                  <c:v>343</c:v>
                </c:pt>
                <c:pt idx="5">
                  <c:v>1</c:v>
                </c:pt>
              </c:numCache>
            </c:numRef>
          </c:val>
          <c:extLst>
            <c:ext xmlns:c16="http://schemas.microsoft.com/office/drawing/2014/chart" uri="{C3380CC4-5D6E-409C-BE32-E72D297353CC}">
              <c16:uniqueId val="{0000000C-B689-4E6E-85C5-A1AB0FB7AA95}"/>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E-B689-4E6E-85C5-A1AB0FB7AA95}"/>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0-B689-4E6E-85C5-A1AB0FB7AA95}"/>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2-B689-4E6E-85C5-A1AB0FB7AA95}"/>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4-B689-4E6E-85C5-A1AB0FB7AA95}"/>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6-B689-4E6E-85C5-A1AB0FB7AA95}"/>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8-B689-4E6E-85C5-A1AB0FB7AA9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Sheet2!$B$10:$B$15</c:f>
              <c:strCache>
                <c:ptCount val="6"/>
                <c:pt idx="0">
                  <c:v>Democrats</c:v>
                </c:pt>
                <c:pt idx="1">
                  <c:v>Republicans</c:v>
                </c:pt>
                <c:pt idx="2">
                  <c:v>Green</c:v>
                </c:pt>
                <c:pt idx="3">
                  <c:v>Libertarian</c:v>
                </c:pt>
                <c:pt idx="4">
                  <c:v>Unaffiliated</c:v>
                </c:pt>
                <c:pt idx="5">
                  <c:v>Other</c:v>
                </c:pt>
              </c:strCache>
            </c:strRef>
          </c:cat>
          <c:val>
            <c:numRef>
              <c:f>Sheet2!$D$10:$D$15</c:f>
              <c:numCache>
                <c:formatCode>General</c:formatCode>
                <c:ptCount val="6"/>
                <c:pt idx="0">
                  <c:v>171</c:v>
                </c:pt>
                <c:pt idx="1">
                  <c:v>510</c:v>
                </c:pt>
                <c:pt idx="2">
                  <c:v>1</c:v>
                </c:pt>
                <c:pt idx="3">
                  <c:v>18</c:v>
                </c:pt>
                <c:pt idx="4">
                  <c:v>572</c:v>
                </c:pt>
                <c:pt idx="5">
                  <c:v>4</c:v>
                </c:pt>
              </c:numCache>
            </c:numRef>
          </c:val>
          <c:extLst>
            <c:ext xmlns:c16="http://schemas.microsoft.com/office/drawing/2014/chart" uri="{C3380CC4-5D6E-409C-BE32-E72D297353CC}">
              <c16:uniqueId val="{00000019-B689-4E6E-85C5-A1AB0FB7AA95}"/>
            </c:ext>
          </c:extLst>
        </c:ser>
        <c:ser>
          <c:idx val="2"/>
          <c:order val="2"/>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B-B689-4E6E-85C5-A1AB0FB7AA95}"/>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D-B689-4E6E-85C5-A1AB0FB7AA95}"/>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F-B689-4E6E-85C5-A1AB0FB7AA95}"/>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1-B689-4E6E-85C5-A1AB0FB7AA95}"/>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3-B689-4E6E-85C5-A1AB0FB7AA95}"/>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5-B689-4E6E-85C5-A1AB0FB7AA9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Sheet2!$B$10:$B$15</c:f>
              <c:strCache>
                <c:ptCount val="6"/>
                <c:pt idx="0">
                  <c:v>Democrats</c:v>
                </c:pt>
                <c:pt idx="1">
                  <c:v>Republicans</c:v>
                </c:pt>
                <c:pt idx="2">
                  <c:v>Green</c:v>
                </c:pt>
                <c:pt idx="3">
                  <c:v>Libertarian</c:v>
                </c:pt>
                <c:pt idx="4">
                  <c:v>Unaffiliated</c:v>
                </c:pt>
                <c:pt idx="5">
                  <c:v>Other</c:v>
                </c:pt>
              </c:strCache>
            </c:strRef>
          </c:cat>
          <c:val>
            <c:numRef>
              <c:f>Sheet2!$E$10:$E$15</c:f>
              <c:numCache>
                <c:formatCode>#,##0</c:formatCode>
                <c:ptCount val="6"/>
                <c:pt idx="0" formatCode="General">
                  <c:v>418</c:v>
                </c:pt>
                <c:pt idx="1">
                  <c:v>1261</c:v>
                </c:pt>
                <c:pt idx="2" formatCode="General">
                  <c:v>1</c:v>
                </c:pt>
                <c:pt idx="3" formatCode="General">
                  <c:v>12</c:v>
                </c:pt>
                <c:pt idx="4" formatCode="General">
                  <c:v>846</c:v>
                </c:pt>
                <c:pt idx="5" formatCode="General">
                  <c:v>1</c:v>
                </c:pt>
              </c:numCache>
            </c:numRef>
          </c:val>
          <c:extLst>
            <c:ext xmlns:c16="http://schemas.microsoft.com/office/drawing/2014/chart" uri="{C3380CC4-5D6E-409C-BE32-E72D297353CC}">
              <c16:uniqueId val="{00000026-B689-4E6E-85C5-A1AB0FB7AA95}"/>
            </c:ext>
          </c:extLst>
        </c:ser>
        <c:ser>
          <c:idx val="3"/>
          <c:order val="3"/>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8-B689-4E6E-85C5-A1AB0FB7AA95}"/>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A-B689-4E6E-85C5-A1AB0FB7AA95}"/>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C-B689-4E6E-85C5-A1AB0FB7AA95}"/>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E-B689-4E6E-85C5-A1AB0FB7AA95}"/>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30-B689-4E6E-85C5-A1AB0FB7AA95}"/>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32-B689-4E6E-85C5-A1AB0FB7AA9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Sheet2!$B$10:$B$15</c:f>
              <c:strCache>
                <c:ptCount val="6"/>
                <c:pt idx="0">
                  <c:v>Democrats</c:v>
                </c:pt>
                <c:pt idx="1">
                  <c:v>Republicans</c:v>
                </c:pt>
                <c:pt idx="2">
                  <c:v>Green</c:v>
                </c:pt>
                <c:pt idx="3">
                  <c:v>Libertarian</c:v>
                </c:pt>
                <c:pt idx="4">
                  <c:v>Unaffiliated</c:v>
                </c:pt>
                <c:pt idx="5">
                  <c:v>Other</c:v>
                </c:pt>
              </c:strCache>
            </c:strRef>
          </c:cat>
          <c:val>
            <c:numRef>
              <c:f>Sheet2!$F$10:$F$15</c:f>
              <c:numCache>
                <c:formatCode>General</c:formatCode>
                <c:ptCount val="6"/>
                <c:pt idx="0">
                  <c:v>334</c:v>
                </c:pt>
                <c:pt idx="1">
                  <c:v>621</c:v>
                </c:pt>
                <c:pt idx="2">
                  <c:v>0</c:v>
                </c:pt>
                <c:pt idx="3">
                  <c:v>4</c:v>
                </c:pt>
                <c:pt idx="4">
                  <c:v>356</c:v>
                </c:pt>
                <c:pt idx="5">
                  <c:v>1</c:v>
                </c:pt>
              </c:numCache>
            </c:numRef>
          </c:val>
          <c:extLst>
            <c:ext xmlns:c16="http://schemas.microsoft.com/office/drawing/2014/chart" uri="{C3380CC4-5D6E-409C-BE32-E72D297353CC}">
              <c16:uniqueId val="{00000033-B689-4E6E-85C5-A1AB0FB7AA95}"/>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80017585301837268"/>
          <c:y val="0.17528762029746284"/>
          <c:w val="0.19863801691050112"/>
          <c:h val="0.4687532808398950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District 4</a:t>
            </a:r>
          </a:p>
        </c:rich>
      </c:tx>
      <c:layout>
        <c:manualLayout>
          <c:xMode val="edge"/>
          <c:yMode val="edge"/>
          <c:x val="0.37245822397200351"/>
          <c:y val="2.777777777777777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6035-4498-A461-9D16CBDB6113}"/>
              </c:ext>
            </c:extLst>
          </c:dPt>
          <c:dPt>
            <c:idx val="1"/>
            <c:bubble3D val="0"/>
            <c:spPr>
              <a:solidFill>
                <a:srgbClr val="FF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6035-4498-A461-9D16CBDB6113}"/>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6035-4498-A461-9D16CBDB6113}"/>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6035-4498-A461-9D16CBDB6113}"/>
              </c:ext>
            </c:extLst>
          </c:dPt>
          <c:dPt>
            <c:idx val="4"/>
            <c:bubble3D val="0"/>
            <c:spPr>
              <a:solidFill>
                <a:schemeClr val="accent6">
                  <a:lumMod val="7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6035-4498-A461-9D16CBDB6113}"/>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6035-4498-A461-9D16CBDB611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Sheet2!$B$24:$B$29</c:f>
              <c:strCache>
                <c:ptCount val="6"/>
                <c:pt idx="0">
                  <c:v>Democrats</c:v>
                </c:pt>
                <c:pt idx="1">
                  <c:v>Republicans</c:v>
                </c:pt>
                <c:pt idx="2">
                  <c:v>Green</c:v>
                </c:pt>
                <c:pt idx="3">
                  <c:v>Libertarian</c:v>
                </c:pt>
                <c:pt idx="4">
                  <c:v>Unaffiliated</c:v>
                </c:pt>
                <c:pt idx="5">
                  <c:v>Other</c:v>
                </c:pt>
              </c:strCache>
            </c:strRef>
          </c:cat>
          <c:val>
            <c:numRef>
              <c:f>Sheet2!$C$24:$C$29</c:f>
              <c:numCache>
                <c:formatCode>General</c:formatCode>
                <c:ptCount val="6"/>
                <c:pt idx="0">
                  <c:v>72</c:v>
                </c:pt>
                <c:pt idx="1">
                  <c:v>192</c:v>
                </c:pt>
                <c:pt idx="2">
                  <c:v>0</c:v>
                </c:pt>
                <c:pt idx="3">
                  <c:v>4</c:v>
                </c:pt>
                <c:pt idx="4">
                  <c:v>221</c:v>
                </c:pt>
                <c:pt idx="5">
                  <c:v>0</c:v>
                </c:pt>
              </c:numCache>
            </c:numRef>
          </c:val>
          <c:extLst>
            <c:ext xmlns:c16="http://schemas.microsoft.com/office/drawing/2014/chart" uri="{C3380CC4-5D6E-409C-BE32-E72D297353CC}">
              <c16:uniqueId val="{0000000C-6035-4498-A461-9D16CBDB6113}"/>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E-6035-4498-A461-9D16CBDB6113}"/>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0-6035-4498-A461-9D16CBDB6113}"/>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2-6035-4498-A461-9D16CBDB6113}"/>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4-6035-4498-A461-9D16CBDB6113}"/>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6-6035-4498-A461-9D16CBDB6113}"/>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8-6035-4498-A461-9D16CBDB611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Sheet2!$B$24:$B$29</c:f>
              <c:strCache>
                <c:ptCount val="6"/>
                <c:pt idx="0">
                  <c:v>Democrats</c:v>
                </c:pt>
                <c:pt idx="1">
                  <c:v>Republicans</c:v>
                </c:pt>
                <c:pt idx="2">
                  <c:v>Green</c:v>
                </c:pt>
                <c:pt idx="3">
                  <c:v>Libertarian</c:v>
                </c:pt>
                <c:pt idx="4">
                  <c:v>Unaffiliated</c:v>
                </c:pt>
                <c:pt idx="5">
                  <c:v>Other</c:v>
                </c:pt>
              </c:strCache>
            </c:strRef>
          </c:cat>
          <c:val>
            <c:numRef>
              <c:f>Sheet2!$D$24:$D$29</c:f>
              <c:numCache>
                <c:formatCode>General</c:formatCode>
                <c:ptCount val="6"/>
                <c:pt idx="0">
                  <c:v>178</c:v>
                </c:pt>
                <c:pt idx="1">
                  <c:v>349</c:v>
                </c:pt>
                <c:pt idx="2">
                  <c:v>1</c:v>
                </c:pt>
                <c:pt idx="3">
                  <c:v>13</c:v>
                </c:pt>
                <c:pt idx="4">
                  <c:v>462</c:v>
                </c:pt>
                <c:pt idx="5">
                  <c:v>2</c:v>
                </c:pt>
              </c:numCache>
            </c:numRef>
          </c:val>
          <c:extLst>
            <c:ext xmlns:c16="http://schemas.microsoft.com/office/drawing/2014/chart" uri="{C3380CC4-5D6E-409C-BE32-E72D297353CC}">
              <c16:uniqueId val="{00000019-6035-4498-A461-9D16CBDB6113}"/>
            </c:ext>
          </c:extLst>
        </c:ser>
        <c:ser>
          <c:idx val="2"/>
          <c:order val="2"/>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B-6035-4498-A461-9D16CBDB6113}"/>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D-6035-4498-A461-9D16CBDB6113}"/>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F-6035-4498-A461-9D16CBDB6113}"/>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1-6035-4498-A461-9D16CBDB6113}"/>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3-6035-4498-A461-9D16CBDB6113}"/>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5-6035-4498-A461-9D16CBDB611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Sheet2!$B$24:$B$29</c:f>
              <c:strCache>
                <c:ptCount val="6"/>
                <c:pt idx="0">
                  <c:v>Democrats</c:v>
                </c:pt>
                <c:pt idx="1">
                  <c:v>Republicans</c:v>
                </c:pt>
                <c:pt idx="2">
                  <c:v>Green</c:v>
                </c:pt>
                <c:pt idx="3">
                  <c:v>Libertarian</c:v>
                </c:pt>
                <c:pt idx="4">
                  <c:v>Unaffiliated</c:v>
                </c:pt>
                <c:pt idx="5">
                  <c:v>Other</c:v>
                </c:pt>
              </c:strCache>
            </c:strRef>
          </c:cat>
          <c:val>
            <c:numRef>
              <c:f>Sheet2!$E$24:$E$29</c:f>
              <c:numCache>
                <c:formatCode>#,##0</c:formatCode>
                <c:ptCount val="6"/>
                <c:pt idx="0" formatCode="General">
                  <c:v>571</c:v>
                </c:pt>
                <c:pt idx="1">
                  <c:v>1545</c:v>
                </c:pt>
                <c:pt idx="2" formatCode="General">
                  <c:v>2</c:v>
                </c:pt>
                <c:pt idx="3" formatCode="General">
                  <c:v>17</c:v>
                </c:pt>
                <c:pt idx="4">
                  <c:v>1139</c:v>
                </c:pt>
                <c:pt idx="5" formatCode="General">
                  <c:v>1</c:v>
                </c:pt>
              </c:numCache>
            </c:numRef>
          </c:val>
          <c:extLst>
            <c:ext xmlns:c16="http://schemas.microsoft.com/office/drawing/2014/chart" uri="{C3380CC4-5D6E-409C-BE32-E72D297353CC}">
              <c16:uniqueId val="{00000026-6035-4498-A461-9D16CBDB6113}"/>
            </c:ext>
          </c:extLst>
        </c:ser>
        <c:ser>
          <c:idx val="3"/>
          <c:order val="3"/>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8-6035-4498-A461-9D16CBDB6113}"/>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A-6035-4498-A461-9D16CBDB6113}"/>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C-6035-4498-A461-9D16CBDB6113}"/>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E-6035-4498-A461-9D16CBDB6113}"/>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30-6035-4498-A461-9D16CBDB6113}"/>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32-6035-4498-A461-9D16CBDB611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Sheet2!$B$24:$B$29</c:f>
              <c:strCache>
                <c:ptCount val="6"/>
                <c:pt idx="0">
                  <c:v>Democrats</c:v>
                </c:pt>
                <c:pt idx="1">
                  <c:v>Republicans</c:v>
                </c:pt>
                <c:pt idx="2">
                  <c:v>Green</c:v>
                </c:pt>
                <c:pt idx="3">
                  <c:v>Libertarian</c:v>
                </c:pt>
                <c:pt idx="4">
                  <c:v>Unaffiliated</c:v>
                </c:pt>
                <c:pt idx="5">
                  <c:v>Other</c:v>
                </c:pt>
              </c:strCache>
            </c:strRef>
          </c:cat>
          <c:val>
            <c:numRef>
              <c:f>Sheet2!$F$24:$F$29</c:f>
              <c:numCache>
                <c:formatCode>#,##0</c:formatCode>
                <c:ptCount val="6"/>
                <c:pt idx="0" formatCode="General">
                  <c:v>696</c:v>
                </c:pt>
                <c:pt idx="1">
                  <c:v>1352</c:v>
                </c:pt>
                <c:pt idx="2" formatCode="General">
                  <c:v>0</c:v>
                </c:pt>
                <c:pt idx="3" formatCode="General">
                  <c:v>3</c:v>
                </c:pt>
                <c:pt idx="4" formatCode="General">
                  <c:v>868</c:v>
                </c:pt>
                <c:pt idx="5" formatCode="General">
                  <c:v>0</c:v>
                </c:pt>
              </c:numCache>
            </c:numRef>
          </c:val>
          <c:extLst>
            <c:ext xmlns:c16="http://schemas.microsoft.com/office/drawing/2014/chart" uri="{C3380CC4-5D6E-409C-BE32-E72D297353CC}">
              <c16:uniqueId val="{00000033-6035-4498-A461-9D16CBDB6113}"/>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2239807524059485"/>
          <c:y val="0.14750984251968507"/>
          <c:w val="0.21011206001193708"/>
          <c:h val="0.4687532808398950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District 5</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652497169963185E-2"/>
          <c:y val="0.15266221930592008"/>
          <c:w val="0.75573140857392829"/>
          <c:h val="0.75474518810148727"/>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A16A-4613-8D43-B85C1EBC83E7}"/>
              </c:ext>
            </c:extLst>
          </c:dPt>
          <c:dPt>
            <c:idx val="1"/>
            <c:bubble3D val="0"/>
            <c:spPr>
              <a:solidFill>
                <a:srgbClr val="FF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A16A-4613-8D43-B85C1EBC83E7}"/>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A16A-4613-8D43-B85C1EBC83E7}"/>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A16A-4613-8D43-B85C1EBC83E7}"/>
              </c:ext>
            </c:extLst>
          </c:dPt>
          <c:dPt>
            <c:idx val="4"/>
            <c:bubble3D val="0"/>
            <c:spPr>
              <a:solidFill>
                <a:schemeClr val="accent6">
                  <a:lumMod val="7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A16A-4613-8D43-B85C1EBC83E7}"/>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A16A-4613-8D43-B85C1EBC83E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Sheet2!$B$31:$B$36</c:f>
              <c:strCache>
                <c:ptCount val="6"/>
                <c:pt idx="0">
                  <c:v>Democrats</c:v>
                </c:pt>
                <c:pt idx="1">
                  <c:v>Republicans</c:v>
                </c:pt>
                <c:pt idx="2">
                  <c:v>Green</c:v>
                </c:pt>
                <c:pt idx="3">
                  <c:v>Libertarian</c:v>
                </c:pt>
                <c:pt idx="4">
                  <c:v>Unaffiliated</c:v>
                </c:pt>
                <c:pt idx="5">
                  <c:v>Other</c:v>
                </c:pt>
              </c:strCache>
            </c:strRef>
          </c:cat>
          <c:val>
            <c:numRef>
              <c:f>Sheet2!$C$31:$C$36</c:f>
              <c:numCache>
                <c:formatCode>General</c:formatCode>
                <c:ptCount val="6"/>
                <c:pt idx="0">
                  <c:v>106</c:v>
                </c:pt>
                <c:pt idx="1">
                  <c:v>191</c:v>
                </c:pt>
                <c:pt idx="2">
                  <c:v>0</c:v>
                </c:pt>
                <c:pt idx="3">
                  <c:v>8</c:v>
                </c:pt>
                <c:pt idx="4">
                  <c:v>245</c:v>
                </c:pt>
                <c:pt idx="5">
                  <c:v>0</c:v>
                </c:pt>
              </c:numCache>
            </c:numRef>
          </c:val>
          <c:extLst>
            <c:ext xmlns:c16="http://schemas.microsoft.com/office/drawing/2014/chart" uri="{C3380CC4-5D6E-409C-BE32-E72D297353CC}">
              <c16:uniqueId val="{0000000C-A16A-4613-8D43-B85C1EBC83E7}"/>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E-A16A-4613-8D43-B85C1EBC83E7}"/>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0-A16A-4613-8D43-B85C1EBC83E7}"/>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2-A16A-4613-8D43-B85C1EBC83E7}"/>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4-A16A-4613-8D43-B85C1EBC83E7}"/>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6-A16A-4613-8D43-B85C1EBC83E7}"/>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8-A16A-4613-8D43-B85C1EBC83E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Sheet2!$B$31:$B$36</c:f>
              <c:strCache>
                <c:ptCount val="6"/>
                <c:pt idx="0">
                  <c:v>Democrats</c:v>
                </c:pt>
                <c:pt idx="1">
                  <c:v>Republicans</c:v>
                </c:pt>
                <c:pt idx="2">
                  <c:v>Green</c:v>
                </c:pt>
                <c:pt idx="3">
                  <c:v>Libertarian</c:v>
                </c:pt>
                <c:pt idx="4">
                  <c:v>Unaffiliated</c:v>
                </c:pt>
                <c:pt idx="5">
                  <c:v>Other</c:v>
                </c:pt>
              </c:strCache>
            </c:strRef>
          </c:cat>
          <c:val>
            <c:numRef>
              <c:f>Sheet2!$D$31:$D$36</c:f>
              <c:numCache>
                <c:formatCode>General</c:formatCode>
                <c:ptCount val="6"/>
                <c:pt idx="0">
                  <c:v>235</c:v>
                </c:pt>
                <c:pt idx="1">
                  <c:v>382</c:v>
                </c:pt>
                <c:pt idx="2">
                  <c:v>1</c:v>
                </c:pt>
                <c:pt idx="3">
                  <c:v>12</c:v>
                </c:pt>
                <c:pt idx="4">
                  <c:v>492</c:v>
                </c:pt>
                <c:pt idx="5">
                  <c:v>0</c:v>
                </c:pt>
              </c:numCache>
            </c:numRef>
          </c:val>
          <c:extLst>
            <c:ext xmlns:c16="http://schemas.microsoft.com/office/drawing/2014/chart" uri="{C3380CC4-5D6E-409C-BE32-E72D297353CC}">
              <c16:uniqueId val="{00000019-A16A-4613-8D43-B85C1EBC83E7}"/>
            </c:ext>
          </c:extLst>
        </c:ser>
        <c:ser>
          <c:idx val="2"/>
          <c:order val="2"/>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B-A16A-4613-8D43-B85C1EBC83E7}"/>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D-A16A-4613-8D43-B85C1EBC83E7}"/>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F-A16A-4613-8D43-B85C1EBC83E7}"/>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1-A16A-4613-8D43-B85C1EBC83E7}"/>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3-A16A-4613-8D43-B85C1EBC83E7}"/>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5-A16A-4613-8D43-B85C1EBC83E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Sheet2!$B$31:$B$36</c:f>
              <c:strCache>
                <c:ptCount val="6"/>
                <c:pt idx="0">
                  <c:v>Democrats</c:v>
                </c:pt>
                <c:pt idx="1">
                  <c:v>Republicans</c:v>
                </c:pt>
                <c:pt idx="2">
                  <c:v>Green</c:v>
                </c:pt>
                <c:pt idx="3">
                  <c:v>Libertarian</c:v>
                </c:pt>
                <c:pt idx="4">
                  <c:v>Unaffiliated</c:v>
                </c:pt>
                <c:pt idx="5">
                  <c:v>Other</c:v>
                </c:pt>
              </c:strCache>
            </c:strRef>
          </c:cat>
          <c:val>
            <c:numRef>
              <c:f>Sheet2!$E$31:$E$36</c:f>
              <c:numCache>
                <c:formatCode>#,##0</c:formatCode>
                <c:ptCount val="6"/>
                <c:pt idx="0" formatCode="General">
                  <c:v>701</c:v>
                </c:pt>
                <c:pt idx="1">
                  <c:v>1226</c:v>
                </c:pt>
                <c:pt idx="2" formatCode="General">
                  <c:v>1</c:v>
                </c:pt>
                <c:pt idx="3" formatCode="General">
                  <c:v>15</c:v>
                </c:pt>
                <c:pt idx="4" formatCode="General">
                  <c:v>972</c:v>
                </c:pt>
                <c:pt idx="5" formatCode="General">
                  <c:v>2</c:v>
                </c:pt>
              </c:numCache>
            </c:numRef>
          </c:val>
          <c:extLst>
            <c:ext xmlns:c16="http://schemas.microsoft.com/office/drawing/2014/chart" uri="{C3380CC4-5D6E-409C-BE32-E72D297353CC}">
              <c16:uniqueId val="{00000026-A16A-4613-8D43-B85C1EBC83E7}"/>
            </c:ext>
          </c:extLst>
        </c:ser>
        <c:ser>
          <c:idx val="3"/>
          <c:order val="3"/>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8-A16A-4613-8D43-B85C1EBC83E7}"/>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A-A16A-4613-8D43-B85C1EBC83E7}"/>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C-A16A-4613-8D43-B85C1EBC83E7}"/>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E-A16A-4613-8D43-B85C1EBC83E7}"/>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30-A16A-4613-8D43-B85C1EBC83E7}"/>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32-A16A-4613-8D43-B85C1EBC83E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Sheet2!$B$31:$B$36</c:f>
              <c:strCache>
                <c:ptCount val="6"/>
                <c:pt idx="0">
                  <c:v>Democrats</c:v>
                </c:pt>
                <c:pt idx="1">
                  <c:v>Republicans</c:v>
                </c:pt>
                <c:pt idx="2">
                  <c:v>Green</c:v>
                </c:pt>
                <c:pt idx="3">
                  <c:v>Libertarian</c:v>
                </c:pt>
                <c:pt idx="4">
                  <c:v>Unaffiliated</c:v>
                </c:pt>
                <c:pt idx="5">
                  <c:v>Other</c:v>
                </c:pt>
              </c:strCache>
            </c:strRef>
          </c:cat>
          <c:val>
            <c:numRef>
              <c:f>Sheet2!$F$31:$F$36</c:f>
              <c:numCache>
                <c:formatCode>General</c:formatCode>
                <c:ptCount val="6"/>
                <c:pt idx="0">
                  <c:v>672</c:v>
                </c:pt>
                <c:pt idx="1">
                  <c:v>898</c:v>
                </c:pt>
                <c:pt idx="2">
                  <c:v>0</c:v>
                </c:pt>
                <c:pt idx="3">
                  <c:v>3</c:v>
                </c:pt>
                <c:pt idx="4">
                  <c:v>668</c:v>
                </c:pt>
                <c:pt idx="5">
                  <c:v>1</c:v>
                </c:pt>
              </c:numCache>
            </c:numRef>
          </c:val>
          <c:extLst>
            <c:ext xmlns:c16="http://schemas.microsoft.com/office/drawing/2014/chart" uri="{C3380CC4-5D6E-409C-BE32-E72D297353CC}">
              <c16:uniqueId val="{00000033-A16A-4613-8D43-B85C1EBC83E7}"/>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80573140857392822"/>
          <c:y val="0.15676910177894432"/>
          <c:w val="0.1929818843432729"/>
          <c:h val="0.4687532808398950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District 3</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2CB2-4ACF-AF83-A8A7AFF04D0A}"/>
              </c:ext>
            </c:extLst>
          </c:dPt>
          <c:dPt>
            <c:idx val="1"/>
            <c:bubble3D val="0"/>
            <c:spPr>
              <a:solidFill>
                <a:srgbClr val="FF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2CB2-4ACF-AF83-A8A7AFF04D0A}"/>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2CB2-4ACF-AF83-A8A7AFF04D0A}"/>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2CB2-4ACF-AF83-A8A7AFF04D0A}"/>
              </c:ext>
            </c:extLst>
          </c:dPt>
          <c:dPt>
            <c:idx val="4"/>
            <c:bubble3D val="0"/>
            <c:spPr>
              <a:solidFill>
                <a:schemeClr val="accent6">
                  <a:lumMod val="7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2CB2-4ACF-AF83-A8A7AFF04D0A}"/>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2CB2-4ACF-AF83-A8A7AFF04D0A}"/>
              </c:ext>
            </c:extLst>
          </c:dPt>
          <c:dLbls>
            <c:dLbl>
              <c:idx val="5"/>
              <c:layout>
                <c:manualLayout>
                  <c:x val="8.3322397200349448E-3"/>
                  <c:y val="0.116900699912510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2CB2-4ACF-AF83-A8A7AFF04D0A}"/>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Sheet2!$B$17:$B$22</c:f>
              <c:strCache>
                <c:ptCount val="6"/>
                <c:pt idx="0">
                  <c:v>Democrats</c:v>
                </c:pt>
                <c:pt idx="1">
                  <c:v>Republicans</c:v>
                </c:pt>
                <c:pt idx="2">
                  <c:v>Green</c:v>
                </c:pt>
                <c:pt idx="3">
                  <c:v>Libertarian</c:v>
                </c:pt>
                <c:pt idx="4">
                  <c:v>Unaffiliated</c:v>
                </c:pt>
                <c:pt idx="5">
                  <c:v>Other</c:v>
                </c:pt>
              </c:strCache>
            </c:strRef>
          </c:cat>
          <c:val>
            <c:numRef>
              <c:f>Sheet2!$C$17:$C$22</c:f>
              <c:numCache>
                <c:formatCode>General</c:formatCode>
                <c:ptCount val="6"/>
                <c:pt idx="0">
                  <c:v>161</c:v>
                </c:pt>
                <c:pt idx="1">
                  <c:v>462</c:v>
                </c:pt>
                <c:pt idx="2">
                  <c:v>1</c:v>
                </c:pt>
                <c:pt idx="3">
                  <c:v>10</c:v>
                </c:pt>
                <c:pt idx="4">
                  <c:v>578</c:v>
                </c:pt>
                <c:pt idx="5">
                  <c:v>0</c:v>
                </c:pt>
              </c:numCache>
            </c:numRef>
          </c:val>
          <c:extLst>
            <c:ext xmlns:c16="http://schemas.microsoft.com/office/drawing/2014/chart" uri="{C3380CC4-5D6E-409C-BE32-E72D297353CC}">
              <c16:uniqueId val="{0000000C-2CB2-4ACF-AF83-A8A7AFF04D0A}"/>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E-2CB2-4ACF-AF83-A8A7AFF04D0A}"/>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0-2CB2-4ACF-AF83-A8A7AFF04D0A}"/>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2-2CB2-4ACF-AF83-A8A7AFF04D0A}"/>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4-2CB2-4ACF-AF83-A8A7AFF04D0A}"/>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6-2CB2-4ACF-AF83-A8A7AFF04D0A}"/>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8-2CB2-4ACF-AF83-A8A7AFF04D0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Sheet2!$B$17:$B$22</c:f>
              <c:strCache>
                <c:ptCount val="6"/>
                <c:pt idx="0">
                  <c:v>Democrats</c:v>
                </c:pt>
                <c:pt idx="1">
                  <c:v>Republicans</c:v>
                </c:pt>
                <c:pt idx="2">
                  <c:v>Green</c:v>
                </c:pt>
                <c:pt idx="3">
                  <c:v>Libertarian</c:v>
                </c:pt>
                <c:pt idx="4">
                  <c:v>Unaffiliated</c:v>
                </c:pt>
                <c:pt idx="5">
                  <c:v>Other</c:v>
                </c:pt>
              </c:strCache>
            </c:strRef>
          </c:cat>
          <c:val>
            <c:numRef>
              <c:f>Sheet2!$D$17:$D$22</c:f>
              <c:numCache>
                <c:formatCode>General</c:formatCode>
                <c:ptCount val="6"/>
                <c:pt idx="0">
                  <c:v>376</c:v>
                </c:pt>
                <c:pt idx="1">
                  <c:v>967</c:v>
                </c:pt>
                <c:pt idx="2">
                  <c:v>0</c:v>
                </c:pt>
                <c:pt idx="3">
                  <c:v>29</c:v>
                </c:pt>
                <c:pt idx="4" formatCode="#,##0">
                  <c:v>1100</c:v>
                </c:pt>
                <c:pt idx="5">
                  <c:v>9</c:v>
                </c:pt>
              </c:numCache>
            </c:numRef>
          </c:val>
          <c:extLst>
            <c:ext xmlns:c16="http://schemas.microsoft.com/office/drawing/2014/chart" uri="{C3380CC4-5D6E-409C-BE32-E72D297353CC}">
              <c16:uniqueId val="{00000019-2CB2-4ACF-AF83-A8A7AFF04D0A}"/>
            </c:ext>
          </c:extLst>
        </c:ser>
        <c:ser>
          <c:idx val="2"/>
          <c:order val="2"/>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B-2CB2-4ACF-AF83-A8A7AFF04D0A}"/>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D-2CB2-4ACF-AF83-A8A7AFF04D0A}"/>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F-2CB2-4ACF-AF83-A8A7AFF04D0A}"/>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1-2CB2-4ACF-AF83-A8A7AFF04D0A}"/>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3-2CB2-4ACF-AF83-A8A7AFF04D0A}"/>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5-2CB2-4ACF-AF83-A8A7AFF04D0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Sheet2!$B$17:$B$22</c:f>
              <c:strCache>
                <c:ptCount val="6"/>
                <c:pt idx="0">
                  <c:v>Democrats</c:v>
                </c:pt>
                <c:pt idx="1">
                  <c:v>Republicans</c:v>
                </c:pt>
                <c:pt idx="2">
                  <c:v>Green</c:v>
                </c:pt>
                <c:pt idx="3">
                  <c:v>Libertarian</c:v>
                </c:pt>
                <c:pt idx="4">
                  <c:v>Unaffiliated</c:v>
                </c:pt>
                <c:pt idx="5">
                  <c:v>Other</c:v>
                </c:pt>
              </c:strCache>
            </c:strRef>
          </c:cat>
          <c:val>
            <c:numRef>
              <c:f>Sheet2!$E$17:$E$22</c:f>
              <c:numCache>
                <c:formatCode>#,##0</c:formatCode>
                <c:ptCount val="6"/>
                <c:pt idx="0" formatCode="General">
                  <c:v>996</c:v>
                </c:pt>
                <c:pt idx="1">
                  <c:v>2747</c:v>
                </c:pt>
                <c:pt idx="2" formatCode="General">
                  <c:v>0</c:v>
                </c:pt>
                <c:pt idx="3" formatCode="General">
                  <c:v>25</c:v>
                </c:pt>
                <c:pt idx="4">
                  <c:v>1787</c:v>
                </c:pt>
                <c:pt idx="5" formatCode="General">
                  <c:v>3</c:v>
                </c:pt>
              </c:numCache>
            </c:numRef>
          </c:val>
          <c:extLst>
            <c:ext xmlns:c16="http://schemas.microsoft.com/office/drawing/2014/chart" uri="{C3380CC4-5D6E-409C-BE32-E72D297353CC}">
              <c16:uniqueId val="{00000026-2CB2-4ACF-AF83-A8A7AFF04D0A}"/>
            </c:ext>
          </c:extLst>
        </c:ser>
        <c:ser>
          <c:idx val="3"/>
          <c:order val="3"/>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8-2CB2-4ACF-AF83-A8A7AFF04D0A}"/>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A-2CB2-4ACF-AF83-A8A7AFF04D0A}"/>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C-2CB2-4ACF-AF83-A8A7AFF04D0A}"/>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E-2CB2-4ACF-AF83-A8A7AFF04D0A}"/>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30-2CB2-4ACF-AF83-A8A7AFF04D0A}"/>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32-2CB2-4ACF-AF83-A8A7AFF04D0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Sheet2!$B$17:$B$22</c:f>
              <c:strCache>
                <c:ptCount val="6"/>
                <c:pt idx="0">
                  <c:v>Democrats</c:v>
                </c:pt>
                <c:pt idx="1">
                  <c:v>Republicans</c:v>
                </c:pt>
                <c:pt idx="2">
                  <c:v>Green</c:v>
                </c:pt>
                <c:pt idx="3">
                  <c:v>Libertarian</c:v>
                </c:pt>
                <c:pt idx="4">
                  <c:v>Unaffiliated</c:v>
                </c:pt>
                <c:pt idx="5">
                  <c:v>Other</c:v>
                </c:pt>
              </c:strCache>
            </c:strRef>
          </c:cat>
          <c:val>
            <c:numRef>
              <c:f>Sheet2!$F$17:$F$22</c:f>
              <c:numCache>
                <c:formatCode>#,##0</c:formatCode>
                <c:ptCount val="6"/>
                <c:pt idx="0">
                  <c:v>1075</c:v>
                </c:pt>
                <c:pt idx="1">
                  <c:v>2056</c:v>
                </c:pt>
                <c:pt idx="2" formatCode="General">
                  <c:v>1</c:v>
                </c:pt>
                <c:pt idx="3" formatCode="General">
                  <c:v>4</c:v>
                </c:pt>
                <c:pt idx="4">
                  <c:v>1185</c:v>
                </c:pt>
                <c:pt idx="5" formatCode="General">
                  <c:v>3</c:v>
                </c:pt>
              </c:numCache>
            </c:numRef>
          </c:val>
          <c:extLst>
            <c:ext xmlns:c16="http://schemas.microsoft.com/office/drawing/2014/chart" uri="{C3380CC4-5D6E-409C-BE32-E72D297353CC}">
              <c16:uniqueId val="{00000033-2CB2-4ACF-AF83-A8A7AFF04D0A}"/>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6899113316299805"/>
          <c:y val="0.18917650918635168"/>
          <c:w val="0.19312648416359107"/>
          <c:h val="0.4687532808398950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Carteret County</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861A-44D4-A6D1-45E1A7B971F8}"/>
              </c:ext>
            </c:extLst>
          </c:dPt>
          <c:dPt>
            <c:idx val="1"/>
            <c:bubble3D val="0"/>
            <c:spPr>
              <a:solidFill>
                <a:srgbClr val="FF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861A-44D4-A6D1-45E1A7B971F8}"/>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861A-44D4-A6D1-45E1A7B971F8}"/>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861A-44D4-A6D1-45E1A7B971F8}"/>
              </c:ext>
            </c:extLst>
          </c:dPt>
          <c:dPt>
            <c:idx val="4"/>
            <c:bubble3D val="0"/>
            <c:spPr>
              <a:solidFill>
                <a:schemeClr val="accent6">
                  <a:lumMod val="7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861A-44D4-A6D1-45E1A7B971F8}"/>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861A-44D4-A6D1-45E1A7B971F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'My List by School District'!$Z$3:$AE$3</c:f>
              <c:strCache>
                <c:ptCount val="6"/>
                <c:pt idx="0">
                  <c:v>Democrats</c:v>
                </c:pt>
                <c:pt idx="1">
                  <c:v>Republicans</c:v>
                </c:pt>
                <c:pt idx="2">
                  <c:v>Green</c:v>
                </c:pt>
                <c:pt idx="3">
                  <c:v>Libertarian</c:v>
                </c:pt>
                <c:pt idx="4">
                  <c:v>Unaffiliated</c:v>
                </c:pt>
                <c:pt idx="5">
                  <c:v>Other</c:v>
                </c:pt>
              </c:strCache>
            </c:strRef>
          </c:cat>
          <c:val>
            <c:numRef>
              <c:f>'My List by School District'!$Z$10:$AE$10</c:f>
              <c:numCache>
                <c:formatCode>General</c:formatCode>
                <c:ptCount val="6"/>
                <c:pt idx="0">
                  <c:v>9426</c:v>
                </c:pt>
                <c:pt idx="1">
                  <c:v>22204</c:v>
                </c:pt>
                <c:pt idx="2">
                  <c:v>14</c:v>
                </c:pt>
                <c:pt idx="3">
                  <c:v>264</c:v>
                </c:pt>
                <c:pt idx="4">
                  <c:v>16435</c:v>
                </c:pt>
                <c:pt idx="5">
                  <c:v>34</c:v>
                </c:pt>
              </c:numCache>
            </c:numRef>
          </c:val>
          <c:extLst>
            <c:ext xmlns:c16="http://schemas.microsoft.com/office/drawing/2014/chart" uri="{C3380CC4-5D6E-409C-BE32-E72D297353CC}">
              <c16:uniqueId val="{0000000C-861A-44D4-A6D1-45E1A7B971F8}"/>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dirty="0"/>
              <a:t>Carteret County Voters by Age</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lumMod val="20000"/>
                <a:lumOff val="80000"/>
              </a:schemeClr>
            </a:solidFill>
            <a:ln>
              <a:noFill/>
            </a:ln>
            <a:effectLst/>
            <a:sp3d/>
          </c:spPr>
          <c:invertIfNegative val="0"/>
          <c:dLbls>
            <c:spPr>
              <a:solidFill>
                <a:schemeClr val="accent1">
                  <a:alpha val="7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'My List by School District'!$A$13:$A$16</c:f>
              <c:strCache>
                <c:ptCount val="4"/>
                <c:pt idx="0">
                  <c:v>18-25</c:v>
                </c:pt>
                <c:pt idx="1">
                  <c:v>26-40</c:v>
                </c:pt>
                <c:pt idx="2">
                  <c:v>41-65</c:v>
                </c:pt>
                <c:pt idx="3">
                  <c:v>66+</c:v>
                </c:pt>
              </c:strCache>
            </c:strRef>
          </c:cat>
          <c:val>
            <c:numRef>
              <c:f>'My List by School District'!$B$13:$B$16</c:f>
              <c:numCache>
                <c:formatCode>#,##0</c:formatCode>
                <c:ptCount val="4"/>
                <c:pt idx="0" formatCode="General">
                  <c:v>4243</c:v>
                </c:pt>
                <c:pt idx="1">
                  <c:v>8209</c:v>
                </c:pt>
                <c:pt idx="2">
                  <c:v>20765</c:v>
                </c:pt>
                <c:pt idx="3">
                  <c:v>15160</c:v>
                </c:pt>
              </c:numCache>
            </c:numRef>
          </c:val>
          <c:extLst>
            <c:ext xmlns:c16="http://schemas.microsoft.com/office/drawing/2014/chart" uri="{C3380CC4-5D6E-409C-BE32-E72D297353CC}">
              <c16:uniqueId val="{00000000-39C9-4126-BF79-F18046D0E562}"/>
            </c:ext>
          </c:extLst>
        </c:ser>
        <c:dLbls>
          <c:showLegendKey val="0"/>
          <c:showVal val="1"/>
          <c:showCatName val="0"/>
          <c:showSerName val="0"/>
          <c:showPercent val="0"/>
          <c:showBubbleSize val="0"/>
        </c:dLbls>
        <c:gapWidth val="154"/>
        <c:gapDepth val="0"/>
        <c:shape val="box"/>
        <c:axId val="1616986287"/>
        <c:axId val="1616985039"/>
        <c:axId val="0"/>
      </c:bar3DChart>
      <c:catAx>
        <c:axId val="1616986287"/>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all" spc="150" normalizeH="0" baseline="0">
                <a:solidFill>
                  <a:schemeClr val="lt1"/>
                </a:solidFill>
                <a:latin typeface="+mn-lt"/>
                <a:ea typeface="+mn-ea"/>
                <a:cs typeface="+mn-cs"/>
              </a:defRPr>
            </a:pPr>
            <a:endParaRPr lang="en-US"/>
          </a:p>
        </c:txPr>
        <c:crossAx val="1616985039"/>
        <c:crosses val="autoZero"/>
        <c:auto val="1"/>
        <c:lblAlgn val="ctr"/>
        <c:lblOffset val="100"/>
        <c:noMultiLvlLbl val="0"/>
      </c:catAx>
      <c:valAx>
        <c:axId val="161698503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1616986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Carteret County</a:t>
            </a:r>
            <a:r>
              <a:rPr lang="en-US" baseline="0" dirty="0"/>
              <a:t> Voters by Sex</a:t>
            </a:r>
            <a:endParaRPr lang="en-US" dirty="0"/>
          </a:p>
        </c:rich>
      </c:tx>
      <c:layout>
        <c:manualLayout>
          <c:xMode val="edge"/>
          <c:yMode val="edge"/>
          <c:x val="0.15579155730533684"/>
          <c:y val="6.481481481481481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FD1-4A4F-AFCB-D68CB67002F2}"/>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FD1-4A4F-AFCB-D68CB67002F2}"/>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7FD1-4A4F-AFCB-D68CB67002F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Sheet1!$V$31:$X$31</c:f>
              <c:strCache>
                <c:ptCount val="3"/>
                <c:pt idx="0">
                  <c:v>Male</c:v>
                </c:pt>
                <c:pt idx="1">
                  <c:v>Female</c:v>
                </c:pt>
                <c:pt idx="2">
                  <c:v>Unknown</c:v>
                </c:pt>
              </c:strCache>
            </c:strRef>
          </c:cat>
          <c:val>
            <c:numRef>
              <c:f>Sheet1!$V$32:$X$32</c:f>
              <c:numCache>
                <c:formatCode>#,##0</c:formatCode>
                <c:ptCount val="3"/>
                <c:pt idx="0">
                  <c:v>22742</c:v>
                </c:pt>
                <c:pt idx="1">
                  <c:v>25500</c:v>
                </c:pt>
                <c:pt idx="2">
                  <c:v>110</c:v>
                </c:pt>
              </c:numCache>
            </c:numRef>
          </c:val>
          <c:extLst>
            <c:ext xmlns:c16="http://schemas.microsoft.com/office/drawing/2014/chart" uri="{C3380CC4-5D6E-409C-BE32-E72D297353CC}">
              <c16:uniqueId val="{00000006-7FD1-4A4F-AFCB-D68CB67002F2}"/>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Carteret County Voters by Race</a:t>
            </a:r>
          </a:p>
        </c:rich>
      </c:tx>
      <c:layout>
        <c:manualLayout>
          <c:xMode val="edge"/>
          <c:yMode val="edge"/>
          <c:x val="0.2233818897637795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Sheet1!$B$2:$S$2</c:f>
              <c:strCache>
                <c:ptCount val="16"/>
                <c:pt idx="0">
                  <c:v>Asian</c:v>
                </c:pt>
                <c:pt idx="3">
                  <c:v>Black</c:v>
                </c:pt>
                <c:pt idx="6">
                  <c:v>Caucasian</c:v>
                </c:pt>
                <c:pt idx="9">
                  <c:v>Hispanic</c:v>
                </c:pt>
                <c:pt idx="12">
                  <c:v>Native American</c:v>
                </c:pt>
                <c:pt idx="15">
                  <c:v>Unknown</c:v>
                </c:pt>
              </c:strCache>
            </c:strRef>
          </c:cat>
          <c:val>
            <c:numRef>
              <c:f>Sheet1!$B$32:$S$32</c:f>
              <c:numCache>
                <c:formatCode>General</c:formatCode>
                <c:ptCount val="18"/>
                <c:pt idx="0">
                  <c:v>243</c:v>
                </c:pt>
                <c:pt idx="3">
                  <c:v>2189</c:v>
                </c:pt>
                <c:pt idx="6">
                  <c:v>44775</c:v>
                </c:pt>
                <c:pt idx="9">
                  <c:v>545</c:v>
                </c:pt>
                <c:pt idx="12">
                  <c:v>91</c:v>
                </c:pt>
                <c:pt idx="15">
                  <c:v>509</c:v>
                </c:pt>
              </c:numCache>
            </c:numRef>
          </c:val>
          <c:extLst>
            <c:ext xmlns:c16="http://schemas.microsoft.com/office/drawing/2014/chart" uri="{C3380CC4-5D6E-409C-BE32-E72D297353CC}">
              <c16:uniqueId val="{00000000-1210-4605-A5CD-7E40AE01B9A7}"/>
            </c:ext>
          </c:extLst>
        </c:ser>
        <c:dLbls>
          <c:showLegendKey val="0"/>
          <c:showVal val="0"/>
          <c:showCatName val="0"/>
          <c:showSerName val="0"/>
          <c:showPercent val="0"/>
          <c:showBubbleSize val="0"/>
        </c:dLbls>
        <c:gapWidth val="182"/>
        <c:axId val="25919791"/>
        <c:axId val="25912719"/>
      </c:barChart>
      <c:catAx>
        <c:axId val="25919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912719"/>
        <c:crosses val="autoZero"/>
        <c:auto val="1"/>
        <c:lblAlgn val="ctr"/>
        <c:lblOffset val="100"/>
        <c:noMultiLvlLbl val="0"/>
      </c:catAx>
      <c:valAx>
        <c:axId val="259127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919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95">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styleClr val="auto"/>
    </cs:fillRef>
    <cs:effectRef idx="0"/>
    <cs:fontRef idx="minor">
      <a:schemeClr val="lt1"/>
    </cs:fontRef>
    <cs:spPr>
      <a:solidFill>
        <a:schemeClr val="phClr">
          <a:alpha val="70000"/>
        </a:schemeClr>
      </a:solidFill>
    </cs:spPr>
    <cs:defRPr sz="900"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7096E9F-EE15-4064-A433-BAD3B64401AA}" type="datetimeFigureOut">
              <a:rPr lang="en-US" smtClean="0"/>
              <a:t>5/18/2021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00D8D60-DC37-4E2F-93CC-E46BD0BECE04}" type="slidenum">
              <a:rPr lang="en-US" smtClean="0"/>
              <a:t>‹#›</a:t>
            </a:fld>
            <a:endParaRPr lang="en-US" dirty="0"/>
          </a:p>
        </p:txBody>
      </p:sp>
    </p:spTree>
    <p:extLst>
      <p:ext uri="{BB962C8B-B14F-4D97-AF65-F5344CB8AC3E}">
        <p14:creationId xmlns:p14="http://schemas.microsoft.com/office/powerpoint/2010/main" val="319770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Redistricting just became much more important in North Carolina. </a:t>
            </a:r>
            <a:r>
              <a:rPr lang="en-US" sz="1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PAUSE/CLICK</a:t>
            </a:r>
            <a:endParaRPr lang="en-US" sz="1600" b="1" i="1" dirty="0"/>
          </a:p>
        </p:txBody>
      </p:sp>
      <p:sp>
        <p:nvSpPr>
          <p:cNvPr id="4" name="Slide Number Placeholder 3"/>
          <p:cNvSpPr>
            <a:spLocks noGrp="1"/>
          </p:cNvSpPr>
          <p:nvPr>
            <p:ph type="sldNum" sz="quarter" idx="5"/>
          </p:nvPr>
        </p:nvSpPr>
        <p:spPr/>
        <p:txBody>
          <a:bodyPr/>
          <a:lstStyle/>
          <a:p>
            <a:fld id="{400D8D60-DC37-4E2F-93CC-E46BD0BECE04}" type="slidenum">
              <a:rPr lang="en-US" smtClean="0"/>
              <a:t>1</a:t>
            </a:fld>
            <a:endParaRPr lang="en-US" dirty="0"/>
          </a:p>
        </p:txBody>
      </p:sp>
    </p:spTree>
    <p:extLst>
      <p:ext uri="{BB962C8B-B14F-4D97-AF65-F5344CB8AC3E}">
        <p14:creationId xmlns:p14="http://schemas.microsoft.com/office/powerpoint/2010/main" val="174756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Why the maps matter….</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PAUSE/CLICK 3x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Who should control who is in office?  The PEOPLE or the PARTIES?</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PAUSE/CLICK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0D8D60-DC37-4E2F-93CC-E46BD0BECE04}" type="slidenum">
              <a:rPr lang="en-US" smtClean="0"/>
              <a:t>10</a:t>
            </a:fld>
            <a:endParaRPr lang="en-US" dirty="0"/>
          </a:p>
        </p:txBody>
      </p:sp>
    </p:spTree>
    <p:extLst>
      <p:ext uri="{BB962C8B-B14F-4D97-AF65-F5344CB8AC3E}">
        <p14:creationId xmlns:p14="http://schemas.microsoft.com/office/powerpoint/2010/main" val="2687562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FairDistrictsNC</a:t>
            </a:r>
            <a:r>
              <a:rPr lang="en-US" sz="1800" dirty="0">
                <a:effectLst/>
                <a:latin typeface="Calibri" panose="020F0502020204030204" pitchFamily="34" charset="0"/>
                <a:ea typeface="Calibri" panose="020F0502020204030204" pitchFamily="34" charset="0"/>
                <a:cs typeface="Times New Roman" panose="02020603050405020304" pitchFamily="18" charset="0"/>
              </a:rPr>
              <a:t> “Five Principles”. Emphasize key points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5x.</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PAUSE/CLICK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0D8D60-DC37-4E2F-93CC-E46BD0BECE04}" type="slidenum">
              <a:rPr lang="en-US" smtClean="0"/>
              <a:t>11</a:t>
            </a:fld>
            <a:endParaRPr lang="en-US" dirty="0"/>
          </a:p>
        </p:txBody>
      </p:sp>
    </p:spTree>
    <p:extLst>
      <p:ext uri="{BB962C8B-B14F-4D97-AF65-F5344CB8AC3E}">
        <p14:creationId xmlns:p14="http://schemas.microsoft.com/office/powerpoint/2010/main" val="2870022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the current Redistricting Legislation in NC. – all of which is still in committee.</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Goal: to have them pass  ANYTHING that involves redistricting would be a plus -  Different legislation, some better than others.   Some only involve the legislation actions, some would require an amendment to the NC Constitution.  We need the bills to get to the floor for discussion, debate, and vote.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It is unrealistic to expect to go from a legislature-drawn map to an independent commission map.  Hopefully legislation can be passed that will include at least requirements for public input and transparency, and hopefully at least some citizens included in the map drawing committee.</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PAUSE/CLICK</a:t>
            </a:r>
            <a:endParaRPr lang="en-US" dirty="0"/>
          </a:p>
        </p:txBody>
      </p:sp>
      <p:sp>
        <p:nvSpPr>
          <p:cNvPr id="4" name="Slide Number Placeholder 3"/>
          <p:cNvSpPr>
            <a:spLocks noGrp="1"/>
          </p:cNvSpPr>
          <p:nvPr>
            <p:ph type="sldNum" sz="quarter" idx="5"/>
          </p:nvPr>
        </p:nvSpPr>
        <p:spPr/>
        <p:txBody>
          <a:bodyPr/>
          <a:lstStyle/>
          <a:p>
            <a:fld id="{400D8D60-DC37-4E2F-93CC-E46BD0BECE04}" type="slidenum">
              <a:rPr lang="en-US" smtClean="0"/>
              <a:t>12</a:t>
            </a:fld>
            <a:endParaRPr lang="en-US" dirty="0"/>
          </a:p>
        </p:txBody>
      </p:sp>
    </p:spTree>
    <p:extLst>
      <p:ext uri="{BB962C8B-B14F-4D97-AF65-F5344CB8AC3E}">
        <p14:creationId xmlns:p14="http://schemas.microsoft.com/office/powerpoint/2010/main" val="1164809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If we have sparked your interest (and hopefully we have),  here is where you can get additional information on this.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PAUSE/CLICK</a:t>
            </a:r>
            <a:endParaRPr lang="en-US" dirty="0"/>
          </a:p>
        </p:txBody>
      </p:sp>
      <p:sp>
        <p:nvSpPr>
          <p:cNvPr id="4" name="Slide Number Placeholder 3"/>
          <p:cNvSpPr>
            <a:spLocks noGrp="1"/>
          </p:cNvSpPr>
          <p:nvPr>
            <p:ph type="sldNum" sz="quarter" idx="5"/>
          </p:nvPr>
        </p:nvSpPr>
        <p:spPr/>
        <p:txBody>
          <a:bodyPr/>
          <a:lstStyle/>
          <a:p>
            <a:fld id="{400D8D60-DC37-4E2F-93CC-E46BD0BECE04}" type="slidenum">
              <a:rPr lang="en-US" smtClean="0"/>
              <a:t>13</a:t>
            </a:fld>
            <a:endParaRPr lang="en-US" dirty="0"/>
          </a:p>
        </p:txBody>
      </p:sp>
    </p:spTree>
    <p:extLst>
      <p:ext uri="{BB962C8B-B14F-4D97-AF65-F5344CB8AC3E}">
        <p14:creationId xmlns:p14="http://schemas.microsoft.com/office/powerpoint/2010/main" val="2712466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 what can YOU do.</a:t>
            </a:r>
          </a:p>
          <a:p>
            <a:r>
              <a:rPr lang="en-US" dirty="0"/>
              <a:t>Care – Learn – Promote – VOTE!</a:t>
            </a:r>
          </a:p>
          <a:p>
            <a:endParaRPr lang="en-US" dirty="0"/>
          </a:p>
          <a:p>
            <a:r>
              <a:rPr lang="en-US" dirty="0"/>
              <a:t>And let your representatives know that this is an important topic for you.  The more we reach out to them, the sooner the legislation will get out of committee and onto the floor for a vote.</a:t>
            </a:r>
          </a:p>
        </p:txBody>
      </p:sp>
      <p:sp>
        <p:nvSpPr>
          <p:cNvPr id="4" name="Slide Number Placeholder 3"/>
          <p:cNvSpPr>
            <a:spLocks noGrp="1"/>
          </p:cNvSpPr>
          <p:nvPr>
            <p:ph type="sldNum" sz="quarter" idx="5"/>
          </p:nvPr>
        </p:nvSpPr>
        <p:spPr/>
        <p:txBody>
          <a:bodyPr/>
          <a:lstStyle/>
          <a:p>
            <a:fld id="{400D8D60-DC37-4E2F-93CC-E46BD0BECE04}" type="slidenum">
              <a:rPr lang="en-US" smtClean="0"/>
              <a:t>14</a:t>
            </a:fld>
            <a:endParaRPr lang="en-US" dirty="0"/>
          </a:p>
        </p:txBody>
      </p:sp>
    </p:spTree>
    <p:extLst>
      <p:ext uri="{BB962C8B-B14F-4D97-AF65-F5344CB8AC3E}">
        <p14:creationId xmlns:p14="http://schemas.microsoft.com/office/powerpoint/2010/main" val="2943203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there any questions?  </a:t>
            </a:r>
            <a:r>
              <a:rPr lang="en-US"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PAUSE/RESPOND</a:t>
            </a:r>
            <a:r>
              <a:rPr lang="en-US" sz="1800">
                <a:effectLst/>
                <a:latin typeface="Calibri" panose="020F0502020204030204" pitchFamily="34" charset="0"/>
                <a:ea typeface="Calibri" panose="020F0502020204030204" pitchFamily="34" charset="0"/>
                <a:cs typeface="Times New Roman" panose="02020603050405020304" pitchFamily="18" charset="0"/>
              </a:rPr>
              <a:t> If you think of something later, here is how to get in touch with us at LWV at Carteret County </a:t>
            </a:r>
            <a:r>
              <a:rPr lang="en-US"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PAUSE/CLICK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00D8D60-DC37-4E2F-93CC-E46BD0BECE04}" type="slidenum">
              <a:rPr lang="en-US" smtClean="0"/>
              <a:t>15</a:t>
            </a:fld>
            <a:endParaRPr lang="en-US" dirty="0"/>
          </a:p>
        </p:txBody>
      </p:sp>
    </p:spTree>
    <p:extLst>
      <p:ext uri="{BB962C8B-B14F-4D97-AF65-F5344CB8AC3E}">
        <p14:creationId xmlns:p14="http://schemas.microsoft.com/office/powerpoint/2010/main" val="248528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current maps drawn for North Carolina are better than they were – thanks to a court order that forced the maps to be redrawn prior to the last election</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CLICK</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but there are still many “safe districts” drawn to ensure reelection of the incumbent party.</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Should the voters select their representatives, or should the representatives select their voters? </a:t>
            </a:r>
            <a:r>
              <a:rPr lang="en-US" sz="1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CLICK</a:t>
            </a:r>
            <a:endParaRPr lang="en-US" b="1" i="1" dirty="0"/>
          </a:p>
        </p:txBody>
      </p:sp>
      <p:sp>
        <p:nvSpPr>
          <p:cNvPr id="4" name="Slide Number Placeholder 3"/>
          <p:cNvSpPr>
            <a:spLocks noGrp="1"/>
          </p:cNvSpPr>
          <p:nvPr>
            <p:ph type="sldNum" sz="quarter" idx="5"/>
          </p:nvPr>
        </p:nvSpPr>
        <p:spPr/>
        <p:txBody>
          <a:bodyPr/>
          <a:lstStyle/>
          <a:p>
            <a:fld id="{400D8D60-DC37-4E2F-93CC-E46BD0BECE04}" type="slidenum">
              <a:rPr lang="en-US" smtClean="0"/>
              <a:t>2</a:t>
            </a:fld>
            <a:endParaRPr lang="en-US" dirty="0"/>
          </a:p>
        </p:txBody>
      </p:sp>
    </p:spTree>
    <p:extLst>
      <p:ext uri="{BB962C8B-B14F-4D97-AF65-F5344CB8AC3E}">
        <p14:creationId xmlns:p14="http://schemas.microsoft.com/office/powerpoint/2010/main" val="476976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impacts Federal, State and local representatives,  and is especially important now that NC will have an additional Representative in the US House.</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The US Senators are elected by, and represent, the entire state.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North Carolina the maps are created by the LEGISLATURE.  </a:t>
            </a:r>
            <a:r>
              <a:rPr lang="en-US" sz="1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CLICK</a:t>
            </a:r>
            <a:r>
              <a:rPr lang="en-US" sz="1800" dirty="0">
                <a:effectLst/>
                <a:latin typeface="Calibri" panose="020F0502020204030204" pitchFamily="34" charset="0"/>
                <a:ea typeface="Calibri" panose="020F0502020204030204" pitchFamily="34" charset="0"/>
                <a:cs typeface="Times New Roman" panose="02020603050405020304" pitchFamily="18" charset="0"/>
              </a:rPr>
              <a:t> Over the past few years we have managed to get more public hearings and transparency, but this process is still totally controlled by those in office.  The goal of the Redistricting groups is to include at least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some</a:t>
            </a:r>
            <a:r>
              <a:rPr lang="en-US" sz="1800" dirty="0">
                <a:effectLst/>
                <a:latin typeface="Calibri" panose="020F0502020204030204" pitchFamily="34" charset="0"/>
                <a:ea typeface="Calibri" panose="020F0502020204030204" pitchFamily="34" charset="0"/>
                <a:cs typeface="Times New Roman" panose="02020603050405020304" pitchFamily="18" charset="0"/>
              </a:rPr>
              <a:t> civilian participation in this process. </a:t>
            </a:r>
            <a:r>
              <a:rPr lang="en-US" sz="1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CLICK</a:t>
            </a: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0D8D60-DC37-4E2F-93CC-E46BD0BECE04}" type="slidenum">
              <a:rPr lang="en-US" smtClean="0"/>
              <a:t>3</a:t>
            </a:fld>
            <a:endParaRPr lang="en-US" dirty="0"/>
          </a:p>
        </p:txBody>
      </p:sp>
    </p:spTree>
    <p:extLst>
      <p:ext uri="{BB962C8B-B14F-4D97-AF65-F5344CB8AC3E}">
        <p14:creationId xmlns:p14="http://schemas.microsoft.com/office/powerpoint/2010/main" val="281466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Redistricting is a word that usually leaves the listener tuning out – it sounds too complicated to address.  In fact, it is a very simple concept.  Here’s a quick and very clear demonstration of exactly what options exist when your legislators are “drawing the map”.</a:t>
            </a:r>
          </a:p>
          <a:p>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PLAY VIDEO/CLICK</a:t>
            </a:r>
            <a:endParaRPr lang="en-US" dirty="0"/>
          </a:p>
        </p:txBody>
      </p:sp>
      <p:sp>
        <p:nvSpPr>
          <p:cNvPr id="4" name="Slide Number Placeholder 3"/>
          <p:cNvSpPr>
            <a:spLocks noGrp="1"/>
          </p:cNvSpPr>
          <p:nvPr>
            <p:ph type="sldNum" sz="quarter" idx="5"/>
          </p:nvPr>
        </p:nvSpPr>
        <p:spPr/>
        <p:txBody>
          <a:bodyPr/>
          <a:lstStyle/>
          <a:p>
            <a:fld id="{400D8D60-DC37-4E2F-93CC-E46BD0BECE04}" type="slidenum">
              <a:rPr lang="en-US" smtClean="0"/>
              <a:t>4</a:t>
            </a:fld>
            <a:endParaRPr lang="en-US" dirty="0"/>
          </a:p>
        </p:txBody>
      </p:sp>
    </p:spTree>
    <p:extLst>
      <p:ext uri="{BB962C8B-B14F-4D97-AF65-F5344CB8AC3E}">
        <p14:creationId xmlns:p14="http://schemas.microsoft.com/office/powerpoint/2010/main" val="603404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 in addition to the importance of the make-up of the map for federal and state legislators, the maps also determine local districts, precincts and school districts.  Again, all of this is done by the elected representatives who have an incentive to make sure the maps ensure their re-election (or at least their party’s control of their position).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only 2 counties in North Carolina – Orange and Carteret,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CLICK</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where County Commissioners must reside in their district (and are voted on by residents of their district), but who are nominated and elected at-large (meaning that each commissioner is responsible to represent the entire county, not just their district, in decisions on the Board of Commissioners).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CLICK</a:t>
            </a:r>
            <a:endParaRPr lang="en-US" dirty="0"/>
          </a:p>
        </p:txBody>
      </p:sp>
      <p:sp>
        <p:nvSpPr>
          <p:cNvPr id="4" name="Slide Number Placeholder 3"/>
          <p:cNvSpPr>
            <a:spLocks noGrp="1"/>
          </p:cNvSpPr>
          <p:nvPr>
            <p:ph type="sldNum" sz="quarter" idx="5"/>
          </p:nvPr>
        </p:nvSpPr>
        <p:spPr/>
        <p:txBody>
          <a:bodyPr/>
          <a:lstStyle/>
          <a:p>
            <a:fld id="{400D8D60-DC37-4E2F-93CC-E46BD0BECE04}" type="slidenum">
              <a:rPr lang="en-US" smtClean="0"/>
              <a:t>5</a:t>
            </a:fld>
            <a:endParaRPr lang="en-US" dirty="0"/>
          </a:p>
        </p:txBody>
      </p:sp>
    </p:spTree>
    <p:extLst>
      <p:ext uri="{BB962C8B-B14F-4D97-AF65-F5344CB8AC3E}">
        <p14:creationId xmlns:p14="http://schemas.microsoft.com/office/powerpoint/2010/main" val="1170238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the current map of Carteret County, showing the Current Commissioners and their district of residence.</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0D8D60-DC37-4E2F-93CC-E46BD0BECE04}" type="slidenum">
              <a:rPr lang="en-US" smtClean="0"/>
              <a:t>6</a:t>
            </a:fld>
            <a:endParaRPr lang="en-US" dirty="0"/>
          </a:p>
        </p:txBody>
      </p:sp>
    </p:spTree>
    <p:extLst>
      <p:ext uri="{BB962C8B-B14F-4D97-AF65-F5344CB8AC3E}">
        <p14:creationId xmlns:p14="http://schemas.microsoft.com/office/powerpoint/2010/main" val="3040788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not</a:t>
            </a:r>
            <a:r>
              <a:rPr lang="en-US" sz="1800" dirty="0">
                <a:effectLst/>
                <a:latin typeface="Calibri" panose="020F0502020204030204" pitchFamily="34" charset="0"/>
                <a:ea typeface="Calibri" panose="020F0502020204030204" pitchFamily="34" charset="0"/>
                <a:cs typeface="Times New Roman" panose="02020603050405020304" pitchFamily="18" charset="0"/>
              </a:rPr>
              <a:t> a partisan issue.  These next few slides are offered to show you the makeup of voters in Carteret County, and no conclusions are offered or suggested about whether or not the Commissions reflect the demographics and interests of the local community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CLICK 5x </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 the voters must make that decision.   Do the Commissioners reflect your interests and concerns?  This slide shows the party affiliations of voters by District in Carteret County.</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Everyone has the right to their own position on this, and they can voice that position BY THEIR VOTES.   Every vote is important, and sends a message.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CLICK</a:t>
            </a:r>
            <a:endParaRPr lang="en-US" dirty="0"/>
          </a:p>
        </p:txBody>
      </p:sp>
      <p:sp>
        <p:nvSpPr>
          <p:cNvPr id="4" name="Slide Number Placeholder 3"/>
          <p:cNvSpPr>
            <a:spLocks noGrp="1"/>
          </p:cNvSpPr>
          <p:nvPr>
            <p:ph type="sldNum" sz="quarter" idx="5"/>
          </p:nvPr>
        </p:nvSpPr>
        <p:spPr/>
        <p:txBody>
          <a:bodyPr/>
          <a:lstStyle/>
          <a:p>
            <a:fld id="{400D8D60-DC37-4E2F-93CC-E46BD0BECE04}" type="slidenum">
              <a:rPr lang="en-US" smtClean="0"/>
              <a:t>7</a:t>
            </a:fld>
            <a:endParaRPr lang="en-US" dirty="0"/>
          </a:p>
        </p:txBody>
      </p:sp>
    </p:spTree>
    <p:extLst>
      <p:ext uri="{BB962C8B-B14F-4D97-AF65-F5344CB8AC3E}">
        <p14:creationId xmlns:p14="http://schemas.microsoft.com/office/powerpoint/2010/main" val="848985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Here is additional demographic data for the county, showing percentage of voters by age, by sex, and by race. The chart in the lower right corner is population by race based on the US Census 2018 ACS Survey data.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PAUSE/CLICK</a:t>
            </a:r>
            <a:endParaRPr lang="en-US" b="1" dirty="0"/>
          </a:p>
          <a:p>
            <a:endParaRPr lang="en-US" b="1" dirty="0"/>
          </a:p>
          <a:p>
            <a:r>
              <a:rPr lang="en-US" b="1" dirty="0"/>
              <a:t>Sources:</a:t>
            </a:r>
          </a:p>
          <a:p>
            <a:r>
              <a:rPr lang="en-US" b="1" dirty="0"/>
              <a:t>Carteret County Voters by Race </a:t>
            </a:r>
            <a:r>
              <a:rPr lang="en-US" dirty="0"/>
              <a:t>on left is from the Statevoices.org/BlueprintNC VAN (Voter information) database</a:t>
            </a:r>
          </a:p>
          <a:p>
            <a:pPr algn="l"/>
            <a:r>
              <a:rPr lang="en-US" b="1" dirty="0"/>
              <a:t>Carteret County Population by Race </a:t>
            </a:r>
            <a:r>
              <a:rPr lang="en-US" dirty="0"/>
              <a:t>diagram on right source: </a:t>
            </a:r>
            <a:r>
              <a:rPr lang="en-US" sz="1900" dirty="0">
                <a:solidFill>
                  <a:srgbClr val="404040"/>
                </a:solidFill>
                <a:latin typeface="Calibri" panose="020F0502020204030204" pitchFamily="34" charset="0"/>
              </a:rPr>
              <a:t>Source: 2018 American Community Survey 5-Year Estimates</a:t>
            </a:r>
          </a:p>
          <a:p>
            <a:pPr algn="l"/>
            <a:r>
              <a:rPr lang="en-US" sz="1900" dirty="0">
                <a:solidFill>
                  <a:srgbClr val="404040"/>
                </a:solidFill>
                <a:latin typeface="Calibri" panose="020F0502020204030204" pitchFamily="34" charset="0"/>
              </a:rPr>
              <a:t>Accessed via US Census Bureau https://data.census.gov/cedsci/</a:t>
            </a:r>
          </a:p>
          <a:p>
            <a:pPr algn="l"/>
            <a:r>
              <a:rPr lang="en-US" sz="1900" dirty="0">
                <a:solidFill>
                  <a:srgbClr val="404040"/>
                </a:solidFill>
                <a:latin typeface="Calibri" panose="020F0502020204030204" pitchFamily="34" charset="0"/>
              </a:rPr>
              <a:t>Tables: B25003A through B25003H TENURE (Householder of various races)</a:t>
            </a:r>
          </a:p>
          <a:p>
            <a:pPr algn="l"/>
            <a:r>
              <a:rPr lang="en-US" sz="1900" dirty="0">
                <a:solidFill>
                  <a:srgbClr val="404040"/>
                </a:solidFill>
                <a:latin typeface="Calibri" panose="020F0502020204030204" pitchFamily="34" charset="0"/>
              </a:rPr>
              <a:t>Universe: Occupied housing units with a Householder who is of various races</a:t>
            </a:r>
          </a:p>
          <a:p>
            <a:pPr algn="l"/>
            <a:r>
              <a:rPr lang="en-US" sz="1900" dirty="0">
                <a:solidFill>
                  <a:srgbClr val="404040"/>
                </a:solidFill>
                <a:latin typeface="Calibri" panose="020F0502020204030204" pitchFamily="34" charset="0"/>
              </a:rPr>
              <a:t>Table B25003 Tenure Universe: Occupied housing units</a:t>
            </a:r>
            <a:endParaRPr lang="en-US" dirty="0"/>
          </a:p>
        </p:txBody>
      </p:sp>
      <p:sp>
        <p:nvSpPr>
          <p:cNvPr id="4" name="Slide Number Placeholder 3"/>
          <p:cNvSpPr>
            <a:spLocks noGrp="1"/>
          </p:cNvSpPr>
          <p:nvPr>
            <p:ph type="sldNum" sz="quarter" idx="5"/>
          </p:nvPr>
        </p:nvSpPr>
        <p:spPr/>
        <p:txBody>
          <a:bodyPr/>
          <a:lstStyle/>
          <a:p>
            <a:fld id="{400D8D60-DC37-4E2F-93CC-E46BD0BECE04}" type="slidenum">
              <a:rPr lang="en-US" smtClean="0"/>
              <a:t>8</a:t>
            </a:fld>
            <a:endParaRPr lang="en-US" dirty="0"/>
          </a:p>
        </p:txBody>
      </p:sp>
    </p:spTree>
    <p:extLst>
      <p:ext uri="{BB962C8B-B14F-4D97-AF65-F5344CB8AC3E}">
        <p14:creationId xmlns:p14="http://schemas.microsoft.com/office/powerpoint/2010/main" val="2358169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the current Carteret County Board of Commissioners.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CLICK</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Beyond demographics, there are other factors to consider when determining how to draw the maps.  You want a fair representation of the constituents’ policy positions and concerns as well as commissioners who can consider all the important aspects of the local community.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CLICK</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400D8D60-DC37-4E2F-93CC-E46BD0BECE04}" type="slidenum">
              <a:rPr lang="en-US" smtClean="0"/>
              <a:t>9</a:t>
            </a:fld>
            <a:endParaRPr lang="en-US" dirty="0"/>
          </a:p>
        </p:txBody>
      </p:sp>
    </p:spTree>
    <p:extLst>
      <p:ext uri="{BB962C8B-B14F-4D97-AF65-F5344CB8AC3E}">
        <p14:creationId xmlns:p14="http://schemas.microsoft.com/office/powerpoint/2010/main" val="3903905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22D73-FE67-4168-987A-0B628DC886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805848-2871-40BC-A742-20DAFEC12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4F87C1-C229-4818-AECF-2E58A0D82D8F}"/>
              </a:ext>
            </a:extLst>
          </p:cNvPr>
          <p:cNvSpPr>
            <a:spLocks noGrp="1"/>
          </p:cNvSpPr>
          <p:nvPr>
            <p:ph type="dt" sz="half" idx="10"/>
          </p:nvPr>
        </p:nvSpPr>
        <p:spPr/>
        <p:txBody>
          <a:bodyPr/>
          <a:lstStyle/>
          <a:p>
            <a:fld id="{ADEFF25A-0E0D-4500-BA53-CEA02B058964}" type="datetimeFigureOut">
              <a:rPr lang="en-US" smtClean="0"/>
              <a:t>5/18/2021</a:t>
            </a:fld>
            <a:endParaRPr lang="en-US" dirty="0"/>
          </a:p>
        </p:txBody>
      </p:sp>
      <p:sp>
        <p:nvSpPr>
          <p:cNvPr id="5" name="Footer Placeholder 4">
            <a:extLst>
              <a:ext uri="{FF2B5EF4-FFF2-40B4-BE49-F238E27FC236}">
                <a16:creationId xmlns:a16="http://schemas.microsoft.com/office/drawing/2014/main" id="{C49CE624-0563-45FB-AFBE-2EED9505AA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13135B-C36E-412A-958D-81C5A4D3F6E6}"/>
              </a:ext>
            </a:extLst>
          </p:cNvPr>
          <p:cNvSpPr>
            <a:spLocks noGrp="1"/>
          </p:cNvSpPr>
          <p:nvPr>
            <p:ph type="sldNum" sz="quarter" idx="12"/>
          </p:nvPr>
        </p:nvSpPr>
        <p:spPr/>
        <p:txBody>
          <a:bodyPr/>
          <a:lstStyle/>
          <a:p>
            <a:fld id="{40579FB9-790C-4871-8C39-F089D23BE26D}" type="slidenum">
              <a:rPr lang="en-US" smtClean="0"/>
              <a:t>‹#›</a:t>
            </a:fld>
            <a:endParaRPr lang="en-US" dirty="0"/>
          </a:p>
        </p:txBody>
      </p:sp>
    </p:spTree>
    <p:extLst>
      <p:ext uri="{BB962C8B-B14F-4D97-AF65-F5344CB8AC3E}">
        <p14:creationId xmlns:p14="http://schemas.microsoft.com/office/powerpoint/2010/main" val="2045798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25050-A3EE-4721-A912-985E88C916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4C77CA-19CE-455D-AF09-9211387DEB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DB444-A51F-4533-9895-8D508F770939}"/>
              </a:ext>
            </a:extLst>
          </p:cNvPr>
          <p:cNvSpPr>
            <a:spLocks noGrp="1"/>
          </p:cNvSpPr>
          <p:nvPr>
            <p:ph type="dt" sz="half" idx="10"/>
          </p:nvPr>
        </p:nvSpPr>
        <p:spPr/>
        <p:txBody>
          <a:bodyPr/>
          <a:lstStyle/>
          <a:p>
            <a:fld id="{ADEFF25A-0E0D-4500-BA53-CEA02B058964}" type="datetimeFigureOut">
              <a:rPr lang="en-US" smtClean="0"/>
              <a:t>5/18/2021</a:t>
            </a:fld>
            <a:endParaRPr lang="en-US" dirty="0"/>
          </a:p>
        </p:txBody>
      </p:sp>
      <p:sp>
        <p:nvSpPr>
          <p:cNvPr id="5" name="Footer Placeholder 4">
            <a:extLst>
              <a:ext uri="{FF2B5EF4-FFF2-40B4-BE49-F238E27FC236}">
                <a16:creationId xmlns:a16="http://schemas.microsoft.com/office/drawing/2014/main" id="{93432AEC-014C-495F-8B1E-F6EA692A47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6CF94C-E0AA-4D4F-91DF-1C500F42E116}"/>
              </a:ext>
            </a:extLst>
          </p:cNvPr>
          <p:cNvSpPr>
            <a:spLocks noGrp="1"/>
          </p:cNvSpPr>
          <p:nvPr>
            <p:ph type="sldNum" sz="quarter" idx="12"/>
          </p:nvPr>
        </p:nvSpPr>
        <p:spPr/>
        <p:txBody>
          <a:bodyPr/>
          <a:lstStyle/>
          <a:p>
            <a:fld id="{40579FB9-790C-4871-8C39-F089D23BE26D}" type="slidenum">
              <a:rPr lang="en-US" smtClean="0"/>
              <a:t>‹#›</a:t>
            </a:fld>
            <a:endParaRPr lang="en-US" dirty="0"/>
          </a:p>
        </p:txBody>
      </p:sp>
    </p:spTree>
    <p:extLst>
      <p:ext uri="{BB962C8B-B14F-4D97-AF65-F5344CB8AC3E}">
        <p14:creationId xmlns:p14="http://schemas.microsoft.com/office/powerpoint/2010/main" val="3405160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D6F916-4C8D-4DA8-AEE0-0388DFCFA8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178084-FFB9-4348-8765-470CD988E4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120D8F-14A0-4F6E-AFFA-E351AF2060B8}"/>
              </a:ext>
            </a:extLst>
          </p:cNvPr>
          <p:cNvSpPr>
            <a:spLocks noGrp="1"/>
          </p:cNvSpPr>
          <p:nvPr>
            <p:ph type="dt" sz="half" idx="10"/>
          </p:nvPr>
        </p:nvSpPr>
        <p:spPr/>
        <p:txBody>
          <a:bodyPr/>
          <a:lstStyle/>
          <a:p>
            <a:fld id="{ADEFF25A-0E0D-4500-BA53-CEA02B058964}" type="datetimeFigureOut">
              <a:rPr lang="en-US" smtClean="0"/>
              <a:t>5/18/2021</a:t>
            </a:fld>
            <a:endParaRPr lang="en-US" dirty="0"/>
          </a:p>
        </p:txBody>
      </p:sp>
      <p:sp>
        <p:nvSpPr>
          <p:cNvPr id="5" name="Footer Placeholder 4">
            <a:extLst>
              <a:ext uri="{FF2B5EF4-FFF2-40B4-BE49-F238E27FC236}">
                <a16:creationId xmlns:a16="http://schemas.microsoft.com/office/drawing/2014/main" id="{9AC073BE-DFF4-4AB9-94CD-146695D52B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859092-B6C5-4655-9649-7D029A86FAE4}"/>
              </a:ext>
            </a:extLst>
          </p:cNvPr>
          <p:cNvSpPr>
            <a:spLocks noGrp="1"/>
          </p:cNvSpPr>
          <p:nvPr>
            <p:ph type="sldNum" sz="quarter" idx="12"/>
          </p:nvPr>
        </p:nvSpPr>
        <p:spPr/>
        <p:txBody>
          <a:bodyPr/>
          <a:lstStyle/>
          <a:p>
            <a:fld id="{40579FB9-790C-4871-8C39-F089D23BE26D}" type="slidenum">
              <a:rPr lang="en-US" smtClean="0"/>
              <a:t>‹#›</a:t>
            </a:fld>
            <a:endParaRPr lang="en-US" dirty="0"/>
          </a:p>
        </p:txBody>
      </p:sp>
    </p:spTree>
    <p:extLst>
      <p:ext uri="{BB962C8B-B14F-4D97-AF65-F5344CB8AC3E}">
        <p14:creationId xmlns:p14="http://schemas.microsoft.com/office/powerpoint/2010/main" val="256570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7EA8-00E3-47BF-99AB-AA6E5BBB6A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FB4CAD-D72E-4B82-BBEE-7D4B05EA8F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D0C50-24D7-4758-9448-451A8E623A42}"/>
              </a:ext>
            </a:extLst>
          </p:cNvPr>
          <p:cNvSpPr>
            <a:spLocks noGrp="1"/>
          </p:cNvSpPr>
          <p:nvPr>
            <p:ph type="dt" sz="half" idx="10"/>
          </p:nvPr>
        </p:nvSpPr>
        <p:spPr/>
        <p:txBody>
          <a:bodyPr/>
          <a:lstStyle/>
          <a:p>
            <a:fld id="{ADEFF25A-0E0D-4500-BA53-CEA02B058964}" type="datetimeFigureOut">
              <a:rPr lang="en-US" smtClean="0"/>
              <a:t>5/18/2021</a:t>
            </a:fld>
            <a:endParaRPr lang="en-US" dirty="0"/>
          </a:p>
        </p:txBody>
      </p:sp>
      <p:sp>
        <p:nvSpPr>
          <p:cNvPr id="5" name="Footer Placeholder 4">
            <a:extLst>
              <a:ext uri="{FF2B5EF4-FFF2-40B4-BE49-F238E27FC236}">
                <a16:creationId xmlns:a16="http://schemas.microsoft.com/office/drawing/2014/main" id="{72258877-5939-420A-840D-D1A63327C9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E4AE3A-8424-4463-8110-A5F45837380A}"/>
              </a:ext>
            </a:extLst>
          </p:cNvPr>
          <p:cNvSpPr>
            <a:spLocks noGrp="1"/>
          </p:cNvSpPr>
          <p:nvPr>
            <p:ph type="sldNum" sz="quarter" idx="12"/>
          </p:nvPr>
        </p:nvSpPr>
        <p:spPr/>
        <p:txBody>
          <a:bodyPr/>
          <a:lstStyle/>
          <a:p>
            <a:fld id="{40579FB9-790C-4871-8C39-F089D23BE26D}" type="slidenum">
              <a:rPr lang="en-US" smtClean="0"/>
              <a:t>‹#›</a:t>
            </a:fld>
            <a:endParaRPr lang="en-US" dirty="0"/>
          </a:p>
        </p:txBody>
      </p:sp>
    </p:spTree>
    <p:extLst>
      <p:ext uri="{BB962C8B-B14F-4D97-AF65-F5344CB8AC3E}">
        <p14:creationId xmlns:p14="http://schemas.microsoft.com/office/powerpoint/2010/main" val="139632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079EC-5330-4B5E-9E60-3C64877798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811B45-2ADD-41A4-8F85-55B6E16321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B48A73-800B-4809-BD48-3E0018D3C45E}"/>
              </a:ext>
            </a:extLst>
          </p:cNvPr>
          <p:cNvSpPr>
            <a:spLocks noGrp="1"/>
          </p:cNvSpPr>
          <p:nvPr>
            <p:ph type="dt" sz="half" idx="10"/>
          </p:nvPr>
        </p:nvSpPr>
        <p:spPr/>
        <p:txBody>
          <a:bodyPr/>
          <a:lstStyle/>
          <a:p>
            <a:fld id="{ADEFF25A-0E0D-4500-BA53-CEA02B058964}" type="datetimeFigureOut">
              <a:rPr lang="en-US" smtClean="0"/>
              <a:t>5/18/2021</a:t>
            </a:fld>
            <a:endParaRPr lang="en-US" dirty="0"/>
          </a:p>
        </p:txBody>
      </p:sp>
      <p:sp>
        <p:nvSpPr>
          <p:cNvPr id="5" name="Footer Placeholder 4">
            <a:extLst>
              <a:ext uri="{FF2B5EF4-FFF2-40B4-BE49-F238E27FC236}">
                <a16:creationId xmlns:a16="http://schemas.microsoft.com/office/drawing/2014/main" id="{EF96B228-4125-4242-A611-A3FFBE3414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1CC033-54C2-4106-B673-01583C313380}"/>
              </a:ext>
            </a:extLst>
          </p:cNvPr>
          <p:cNvSpPr>
            <a:spLocks noGrp="1"/>
          </p:cNvSpPr>
          <p:nvPr>
            <p:ph type="sldNum" sz="quarter" idx="12"/>
          </p:nvPr>
        </p:nvSpPr>
        <p:spPr/>
        <p:txBody>
          <a:bodyPr/>
          <a:lstStyle/>
          <a:p>
            <a:fld id="{40579FB9-790C-4871-8C39-F089D23BE26D}" type="slidenum">
              <a:rPr lang="en-US" smtClean="0"/>
              <a:t>‹#›</a:t>
            </a:fld>
            <a:endParaRPr lang="en-US" dirty="0"/>
          </a:p>
        </p:txBody>
      </p:sp>
    </p:spTree>
    <p:extLst>
      <p:ext uri="{BB962C8B-B14F-4D97-AF65-F5344CB8AC3E}">
        <p14:creationId xmlns:p14="http://schemas.microsoft.com/office/powerpoint/2010/main" val="190242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E69A-D432-4576-AA94-747C7A03CC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21665-3784-460A-81B2-363A39DFCB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5832BF-8EFE-441F-84DF-50E3D093FE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B49174-C4F9-41A6-828A-D9879E37DBFD}"/>
              </a:ext>
            </a:extLst>
          </p:cNvPr>
          <p:cNvSpPr>
            <a:spLocks noGrp="1"/>
          </p:cNvSpPr>
          <p:nvPr>
            <p:ph type="dt" sz="half" idx="10"/>
          </p:nvPr>
        </p:nvSpPr>
        <p:spPr/>
        <p:txBody>
          <a:bodyPr/>
          <a:lstStyle/>
          <a:p>
            <a:fld id="{ADEFF25A-0E0D-4500-BA53-CEA02B058964}" type="datetimeFigureOut">
              <a:rPr lang="en-US" smtClean="0"/>
              <a:t>5/18/2021</a:t>
            </a:fld>
            <a:endParaRPr lang="en-US" dirty="0"/>
          </a:p>
        </p:txBody>
      </p:sp>
      <p:sp>
        <p:nvSpPr>
          <p:cNvPr id="6" name="Footer Placeholder 5">
            <a:extLst>
              <a:ext uri="{FF2B5EF4-FFF2-40B4-BE49-F238E27FC236}">
                <a16:creationId xmlns:a16="http://schemas.microsoft.com/office/drawing/2014/main" id="{61086ED7-C17B-4436-B950-22E596A961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E04043-613C-4FAA-B910-C9C28328E5F3}"/>
              </a:ext>
            </a:extLst>
          </p:cNvPr>
          <p:cNvSpPr>
            <a:spLocks noGrp="1"/>
          </p:cNvSpPr>
          <p:nvPr>
            <p:ph type="sldNum" sz="quarter" idx="12"/>
          </p:nvPr>
        </p:nvSpPr>
        <p:spPr/>
        <p:txBody>
          <a:bodyPr/>
          <a:lstStyle/>
          <a:p>
            <a:fld id="{40579FB9-790C-4871-8C39-F089D23BE26D}" type="slidenum">
              <a:rPr lang="en-US" smtClean="0"/>
              <a:t>‹#›</a:t>
            </a:fld>
            <a:endParaRPr lang="en-US" dirty="0"/>
          </a:p>
        </p:txBody>
      </p:sp>
    </p:spTree>
    <p:extLst>
      <p:ext uri="{BB962C8B-B14F-4D97-AF65-F5344CB8AC3E}">
        <p14:creationId xmlns:p14="http://schemas.microsoft.com/office/powerpoint/2010/main" val="62958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9DAB-0F60-420C-B09F-B4162CD99E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38CE18-CE89-4E8D-B114-6E46AEA21B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03BAD7-6F4E-451B-9C34-29FCF31649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E6990-0952-43A0-9688-C791202FAA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7F4532-B7A7-4DB1-8262-1AF06E246E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281F46-6883-45AB-B511-6DE84F90D4CE}"/>
              </a:ext>
            </a:extLst>
          </p:cNvPr>
          <p:cNvSpPr>
            <a:spLocks noGrp="1"/>
          </p:cNvSpPr>
          <p:nvPr>
            <p:ph type="dt" sz="half" idx="10"/>
          </p:nvPr>
        </p:nvSpPr>
        <p:spPr/>
        <p:txBody>
          <a:bodyPr/>
          <a:lstStyle/>
          <a:p>
            <a:fld id="{ADEFF25A-0E0D-4500-BA53-CEA02B058964}" type="datetimeFigureOut">
              <a:rPr lang="en-US" smtClean="0"/>
              <a:t>5/18/2021</a:t>
            </a:fld>
            <a:endParaRPr lang="en-US" dirty="0"/>
          </a:p>
        </p:txBody>
      </p:sp>
      <p:sp>
        <p:nvSpPr>
          <p:cNvPr id="8" name="Footer Placeholder 7">
            <a:extLst>
              <a:ext uri="{FF2B5EF4-FFF2-40B4-BE49-F238E27FC236}">
                <a16:creationId xmlns:a16="http://schemas.microsoft.com/office/drawing/2014/main" id="{D3AE8484-18D6-4DE7-B09A-1DE52B4DD86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792510B-CF80-4140-BF03-22549B7404B5}"/>
              </a:ext>
            </a:extLst>
          </p:cNvPr>
          <p:cNvSpPr>
            <a:spLocks noGrp="1"/>
          </p:cNvSpPr>
          <p:nvPr>
            <p:ph type="sldNum" sz="quarter" idx="12"/>
          </p:nvPr>
        </p:nvSpPr>
        <p:spPr/>
        <p:txBody>
          <a:bodyPr/>
          <a:lstStyle/>
          <a:p>
            <a:fld id="{40579FB9-790C-4871-8C39-F089D23BE26D}" type="slidenum">
              <a:rPr lang="en-US" smtClean="0"/>
              <a:t>‹#›</a:t>
            </a:fld>
            <a:endParaRPr lang="en-US" dirty="0"/>
          </a:p>
        </p:txBody>
      </p:sp>
    </p:spTree>
    <p:extLst>
      <p:ext uri="{BB962C8B-B14F-4D97-AF65-F5344CB8AC3E}">
        <p14:creationId xmlns:p14="http://schemas.microsoft.com/office/powerpoint/2010/main" val="4138444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C64DE-4971-489B-BEFB-2887C14B62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1E055C-B51A-476B-A46F-66BE89679A3F}"/>
              </a:ext>
            </a:extLst>
          </p:cNvPr>
          <p:cNvSpPr>
            <a:spLocks noGrp="1"/>
          </p:cNvSpPr>
          <p:nvPr>
            <p:ph type="dt" sz="half" idx="10"/>
          </p:nvPr>
        </p:nvSpPr>
        <p:spPr/>
        <p:txBody>
          <a:bodyPr/>
          <a:lstStyle/>
          <a:p>
            <a:fld id="{ADEFF25A-0E0D-4500-BA53-CEA02B058964}" type="datetimeFigureOut">
              <a:rPr lang="en-US" smtClean="0"/>
              <a:t>5/18/2021</a:t>
            </a:fld>
            <a:endParaRPr lang="en-US" dirty="0"/>
          </a:p>
        </p:txBody>
      </p:sp>
      <p:sp>
        <p:nvSpPr>
          <p:cNvPr id="4" name="Footer Placeholder 3">
            <a:extLst>
              <a:ext uri="{FF2B5EF4-FFF2-40B4-BE49-F238E27FC236}">
                <a16:creationId xmlns:a16="http://schemas.microsoft.com/office/drawing/2014/main" id="{CB21B4C1-E278-4267-97BD-1177ED1CCB2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317679A-FBCD-410D-BB2C-EEB1242B273D}"/>
              </a:ext>
            </a:extLst>
          </p:cNvPr>
          <p:cNvSpPr>
            <a:spLocks noGrp="1"/>
          </p:cNvSpPr>
          <p:nvPr>
            <p:ph type="sldNum" sz="quarter" idx="12"/>
          </p:nvPr>
        </p:nvSpPr>
        <p:spPr/>
        <p:txBody>
          <a:bodyPr/>
          <a:lstStyle/>
          <a:p>
            <a:fld id="{40579FB9-790C-4871-8C39-F089D23BE26D}" type="slidenum">
              <a:rPr lang="en-US" smtClean="0"/>
              <a:t>‹#›</a:t>
            </a:fld>
            <a:endParaRPr lang="en-US" dirty="0"/>
          </a:p>
        </p:txBody>
      </p:sp>
    </p:spTree>
    <p:extLst>
      <p:ext uri="{BB962C8B-B14F-4D97-AF65-F5344CB8AC3E}">
        <p14:creationId xmlns:p14="http://schemas.microsoft.com/office/powerpoint/2010/main" val="64556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13081F-9239-4B31-B0D3-96AAD7837E71}"/>
              </a:ext>
            </a:extLst>
          </p:cNvPr>
          <p:cNvSpPr>
            <a:spLocks noGrp="1"/>
          </p:cNvSpPr>
          <p:nvPr>
            <p:ph type="dt" sz="half" idx="10"/>
          </p:nvPr>
        </p:nvSpPr>
        <p:spPr/>
        <p:txBody>
          <a:bodyPr/>
          <a:lstStyle/>
          <a:p>
            <a:fld id="{ADEFF25A-0E0D-4500-BA53-CEA02B058964}" type="datetimeFigureOut">
              <a:rPr lang="en-US" smtClean="0"/>
              <a:t>5/18/2021</a:t>
            </a:fld>
            <a:endParaRPr lang="en-US" dirty="0"/>
          </a:p>
        </p:txBody>
      </p:sp>
      <p:sp>
        <p:nvSpPr>
          <p:cNvPr id="3" name="Footer Placeholder 2">
            <a:extLst>
              <a:ext uri="{FF2B5EF4-FFF2-40B4-BE49-F238E27FC236}">
                <a16:creationId xmlns:a16="http://schemas.microsoft.com/office/drawing/2014/main" id="{E36D1E3B-B4B8-4778-93A5-7EC2974D4E1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7C489B8-A734-446A-8A40-1DB833C172F7}"/>
              </a:ext>
            </a:extLst>
          </p:cNvPr>
          <p:cNvSpPr>
            <a:spLocks noGrp="1"/>
          </p:cNvSpPr>
          <p:nvPr>
            <p:ph type="sldNum" sz="quarter" idx="12"/>
          </p:nvPr>
        </p:nvSpPr>
        <p:spPr/>
        <p:txBody>
          <a:bodyPr/>
          <a:lstStyle/>
          <a:p>
            <a:fld id="{40579FB9-790C-4871-8C39-F089D23BE26D}" type="slidenum">
              <a:rPr lang="en-US" smtClean="0"/>
              <a:t>‹#›</a:t>
            </a:fld>
            <a:endParaRPr lang="en-US" dirty="0"/>
          </a:p>
        </p:txBody>
      </p:sp>
    </p:spTree>
    <p:extLst>
      <p:ext uri="{BB962C8B-B14F-4D97-AF65-F5344CB8AC3E}">
        <p14:creationId xmlns:p14="http://schemas.microsoft.com/office/powerpoint/2010/main" val="143326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A3646-E960-427B-BEFC-2B35161BEF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7AA2A7-A41E-4ECA-BD15-0B06CEF4FC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9D17F7-0C6C-46F6-952B-E867A14E14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0D7440-1DDE-40BB-9595-97F7F3C14203}"/>
              </a:ext>
            </a:extLst>
          </p:cNvPr>
          <p:cNvSpPr>
            <a:spLocks noGrp="1"/>
          </p:cNvSpPr>
          <p:nvPr>
            <p:ph type="dt" sz="half" idx="10"/>
          </p:nvPr>
        </p:nvSpPr>
        <p:spPr/>
        <p:txBody>
          <a:bodyPr/>
          <a:lstStyle/>
          <a:p>
            <a:fld id="{ADEFF25A-0E0D-4500-BA53-CEA02B058964}" type="datetimeFigureOut">
              <a:rPr lang="en-US" smtClean="0"/>
              <a:t>5/18/2021</a:t>
            </a:fld>
            <a:endParaRPr lang="en-US" dirty="0"/>
          </a:p>
        </p:txBody>
      </p:sp>
      <p:sp>
        <p:nvSpPr>
          <p:cNvPr id="6" name="Footer Placeholder 5">
            <a:extLst>
              <a:ext uri="{FF2B5EF4-FFF2-40B4-BE49-F238E27FC236}">
                <a16:creationId xmlns:a16="http://schemas.microsoft.com/office/drawing/2014/main" id="{A8A8C316-3D7A-42F2-AD1F-7D21E3CA12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23F1F4-FE48-43F2-BC4A-CC8CC2A1231F}"/>
              </a:ext>
            </a:extLst>
          </p:cNvPr>
          <p:cNvSpPr>
            <a:spLocks noGrp="1"/>
          </p:cNvSpPr>
          <p:nvPr>
            <p:ph type="sldNum" sz="quarter" idx="12"/>
          </p:nvPr>
        </p:nvSpPr>
        <p:spPr/>
        <p:txBody>
          <a:bodyPr/>
          <a:lstStyle/>
          <a:p>
            <a:fld id="{40579FB9-790C-4871-8C39-F089D23BE26D}" type="slidenum">
              <a:rPr lang="en-US" smtClean="0"/>
              <a:t>‹#›</a:t>
            </a:fld>
            <a:endParaRPr lang="en-US" dirty="0"/>
          </a:p>
        </p:txBody>
      </p:sp>
    </p:spTree>
    <p:extLst>
      <p:ext uri="{BB962C8B-B14F-4D97-AF65-F5344CB8AC3E}">
        <p14:creationId xmlns:p14="http://schemas.microsoft.com/office/powerpoint/2010/main" val="162711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2EB37-69C8-4F11-B715-80B984A6A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CD07AB-A2B8-4321-B26C-32E36F02F6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1C10A39-A6BD-4D28-A6C4-67D99E8F4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21D58C-D0B1-4DC6-8189-FB5C407E0305}"/>
              </a:ext>
            </a:extLst>
          </p:cNvPr>
          <p:cNvSpPr>
            <a:spLocks noGrp="1"/>
          </p:cNvSpPr>
          <p:nvPr>
            <p:ph type="dt" sz="half" idx="10"/>
          </p:nvPr>
        </p:nvSpPr>
        <p:spPr/>
        <p:txBody>
          <a:bodyPr/>
          <a:lstStyle/>
          <a:p>
            <a:fld id="{ADEFF25A-0E0D-4500-BA53-CEA02B058964}" type="datetimeFigureOut">
              <a:rPr lang="en-US" smtClean="0"/>
              <a:t>5/18/2021</a:t>
            </a:fld>
            <a:endParaRPr lang="en-US" dirty="0"/>
          </a:p>
        </p:txBody>
      </p:sp>
      <p:sp>
        <p:nvSpPr>
          <p:cNvPr id="6" name="Footer Placeholder 5">
            <a:extLst>
              <a:ext uri="{FF2B5EF4-FFF2-40B4-BE49-F238E27FC236}">
                <a16:creationId xmlns:a16="http://schemas.microsoft.com/office/drawing/2014/main" id="{93A11989-5295-4BE1-8EC1-2600473397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074840-06C1-4984-B4FB-B92C9B3BC9B0}"/>
              </a:ext>
            </a:extLst>
          </p:cNvPr>
          <p:cNvSpPr>
            <a:spLocks noGrp="1"/>
          </p:cNvSpPr>
          <p:nvPr>
            <p:ph type="sldNum" sz="quarter" idx="12"/>
          </p:nvPr>
        </p:nvSpPr>
        <p:spPr/>
        <p:txBody>
          <a:bodyPr/>
          <a:lstStyle/>
          <a:p>
            <a:fld id="{40579FB9-790C-4871-8C39-F089D23BE26D}" type="slidenum">
              <a:rPr lang="en-US" smtClean="0"/>
              <a:t>‹#›</a:t>
            </a:fld>
            <a:endParaRPr lang="en-US" dirty="0"/>
          </a:p>
        </p:txBody>
      </p:sp>
    </p:spTree>
    <p:extLst>
      <p:ext uri="{BB962C8B-B14F-4D97-AF65-F5344CB8AC3E}">
        <p14:creationId xmlns:p14="http://schemas.microsoft.com/office/powerpoint/2010/main" val="242468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AB8C99-F74C-4662-A0C2-8E0D7D4738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656A5A-7F96-4C2B-9ABB-FD87E8F07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9BBBD-6D7B-4407-AC43-B31EF2E5B6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FF25A-0E0D-4500-BA53-CEA02B058964}" type="datetimeFigureOut">
              <a:rPr lang="en-US" smtClean="0"/>
              <a:t>5/18/2021</a:t>
            </a:fld>
            <a:endParaRPr lang="en-US" dirty="0"/>
          </a:p>
        </p:txBody>
      </p:sp>
      <p:sp>
        <p:nvSpPr>
          <p:cNvPr id="5" name="Footer Placeholder 4">
            <a:extLst>
              <a:ext uri="{FF2B5EF4-FFF2-40B4-BE49-F238E27FC236}">
                <a16:creationId xmlns:a16="http://schemas.microsoft.com/office/drawing/2014/main" id="{C3FD3E17-3AAC-41BD-91C2-1C5C1467D6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B1FFE4E-4EE3-4028-88C7-60D160FEB5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79FB9-790C-4871-8C39-F089D23BE26D}" type="slidenum">
              <a:rPr lang="en-US" smtClean="0"/>
              <a:t>‹#›</a:t>
            </a:fld>
            <a:endParaRPr lang="en-US" dirty="0"/>
          </a:p>
        </p:txBody>
      </p:sp>
    </p:spTree>
    <p:extLst>
      <p:ext uri="{BB962C8B-B14F-4D97-AF65-F5344CB8AC3E}">
        <p14:creationId xmlns:p14="http://schemas.microsoft.com/office/powerpoint/2010/main" val="2639296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brewminate.com/why-do-people-belong-to-a-part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theoldschoolpatriot.com/vote-democrat-ygtbso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www.fairdistrictsnc.org/legislation-introduced?fbclid=IwAR17hbiz4J7SvO1I0BBRYTCPxCkahoORUsZAyujtJjbjH7nzsXVfhobAX88" TargetMode="Externa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hyperlink" Target="https://www.ncleg.gov/redistricting/" TargetMode="External"/><Relationship Id="rId3" Type="http://schemas.openxmlformats.org/officeDocument/2006/relationships/hyperlink" Target="https://www.fairdistrictsnc.org/" TargetMode="External"/><Relationship Id="rId7" Type="http://schemas.microsoft.com/office/2007/relationships/hdphoto" Target="../media/hdphoto3.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hyperlink" Target="https://democracync.org/resources/understanding-redistrict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en.wikipedia.org/wiki/North_Carolina's_12th_congressional_district" TargetMode="Externa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lwvcarteretcounty.org/lwv.nc.cc@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bGLRJ12uqmk?feature=oembed" TargetMode="External"/><Relationship Id="rId5" Type="http://schemas.openxmlformats.org/officeDocument/2006/relationships/hyperlink" Target="https://www.youtube.com/watch?v=bGLRJ12uqmk"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1564C-0517-40EB-A802-D776422291BC}"/>
              </a:ext>
            </a:extLst>
          </p:cNvPr>
          <p:cNvSpPr>
            <a:spLocks noGrp="1"/>
          </p:cNvSpPr>
          <p:nvPr>
            <p:ph type="ctrTitle"/>
          </p:nvPr>
        </p:nvSpPr>
        <p:spPr>
          <a:xfrm>
            <a:off x="1524000" y="1122363"/>
            <a:ext cx="9144000" cy="840661"/>
          </a:xfrm>
        </p:spPr>
        <p:txBody>
          <a:bodyPr>
            <a:normAutofit fontScale="90000"/>
          </a:bodyPr>
          <a:lstStyle/>
          <a:p>
            <a:r>
              <a:rPr lang="en-US" dirty="0"/>
              <a:t>Does my vote count?</a:t>
            </a:r>
          </a:p>
        </p:txBody>
      </p:sp>
      <p:sp>
        <p:nvSpPr>
          <p:cNvPr id="3" name="Subtitle 2">
            <a:extLst>
              <a:ext uri="{FF2B5EF4-FFF2-40B4-BE49-F238E27FC236}">
                <a16:creationId xmlns:a16="http://schemas.microsoft.com/office/drawing/2014/main" id="{B50EA90D-A6A2-47CA-A315-4EE145784384}"/>
              </a:ext>
            </a:extLst>
          </p:cNvPr>
          <p:cNvSpPr>
            <a:spLocks noGrp="1"/>
          </p:cNvSpPr>
          <p:nvPr>
            <p:ph type="subTitle" idx="1"/>
          </p:nvPr>
        </p:nvSpPr>
        <p:spPr>
          <a:xfrm>
            <a:off x="1406554" y="2100409"/>
            <a:ext cx="9144000" cy="662052"/>
          </a:xfrm>
        </p:spPr>
        <p:txBody>
          <a:bodyPr/>
          <a:lstStyle/>
          <a:p>
            <a:r>
              <a:rPr lang="en-US" dirty="0"/>
              <a:t>Why REDISTRICTING should be important to you.</a:t>
            </a:r>
          </a:p>
        </p:txBody>
      </p:sp>
      <p:pic>
        <p:nvPicPr>
          <p:cNvPr id="4" name="Picture 3">
            <a:extLst>
              <a:ext uri="{FF2B5EF4-FFF2-40B4-BE49-F238E27FC236}">
                <a16:creationId xmlns:a16="http://schemas.microsoft.com/office/drawing/2014/main" id="{8A009BB4-0724-46DC-9A42-F9DA89A03134}"/>
              </a:ext>
            </a:extLst>
          </p:cNvPr>
          <p:cNvPicPr>
            <a:picLocks noChangeAspect="1"/>
          </p:cNvPicPr>
          <p:nvPr/>
        </p:nvPicPr>
        <p:blipFill>
          <a:blip r:embed="rId3"/>
          <a:stretch>
            <a:fillRect/>
          </a:stretch>
        </p:blipFill>
        <p:spPr>
          <a:xfrm>
            <a:off x="3178204" y="2550558"/>
            <a:ext cx="5600700" cy="4391025"/>
          </a:xfrm>
          <a:prstGeom prst="rect">
            <a:avLst/>
          </a:prstGeom>
        </p:spPr>
      </p:pic>
    </p:spTree>
    <p:extLst>
      <p:ext uri="{BB962C8B-B14F-4D97-AF65-F5344CB8AC3E}">
        <p14:creationId xmlns:p14="http://schemas.microsoft.com/office/powerpoint/2010/main" val="209764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A8D1A-287E-4423-831B-238D369C25EC}"/>
              </a:ext>
            </a:extLst>
          </p:cNvPr>
          <p:cNvSpPr>
            <a:spLocks noGrp="1"/>
          </p:cNvSpPr>
          <p:nvPr>
            <p:ph type="title"/>
          </p:nvPr>
        </p:nvSpPr>
        <p:spPr/>
        <p:txBody>
          <a:bodyPr>
            <a:normAutofit fontScale="90000"/>
          </a:bodyPr>
          <a:lstStyle/>
          <a:p>
            <a:r>
              <a:rPr lang="en-US" dirty="0"/>
              <a:t>Do all community groups/interests have the opportunity to be represented in local government?</a:t>
            </a:r>
          </a:p>
        </p:txBody>
      </p:sp>
      <p:sp>
        <p:nvSpPr>
          <p:cNvPr id="3" name="Content Placeholder 2">
            <a:extLst>
              <a:ext uri="{FF2B5EF4-FFF2-40B4-BE49-F238E27FC236}">
                <a16:creationId xmlns:a16="http://schemas.microsoft.com/office/drawing/2014/main" id="{9E0FE2D7-7B37-457D-B414-4512978AB2DE}"/>
              </a:ext>
            </a:extLst>
          </p:cNvPr>
          <p:cNvSpPr>
            <a:spLocks noGrp="1"/>
          </p:cNvSpPr>
          <p:nvPr>
            <p:ph idx="1"/>
          </p:nvPr>
        </p:nvSpPr>
        <p:spPr>
          <a:xfrm>
            <a:off x="838200" y="2004969"/>
            <a:ext cx="10515600" cy="3135202"/>
          </a:xfrm>
        </p:spPr>
        <p:txBody>
          <a:bodyPr/>
          <a:lstStyle/>
          <a:p>
            <a:r>
              <a:rPr lang="en-US" dirty="0"/>
              <a:t>Is it worth running for office if you know that you can’t possibly win the election?</a:t>
            </a:r>
          </a:p>
          <a:p>
            <a:r>
              <a:rPr lang="en-US" dirty="0"/>
              <a:t>In a FairDistrict map, the VOTERS have the power to elect the person they feel can best represent their interests.</a:t>
            </a:r>
          </a:p>
          <a:p>
            <a:r>
              <a:rPr lang="en-US" dirty="0"/>
              <a:t>In a Gerrymandered map, the incumbent officials have “safe districts”, and their actions in office have little or no effect on their ability to be re-elected.</a:t>
            </a:r>
          </a:p>
        </p:txBody>
      </p:sp>
      <p:sp>
        <p:nvSpPr>
          <p:cNvPr id="4" name="TextBox 3">
            <a:extLst>
              <a:ext uri="{FF2B5EF4-FFF2-40B4-BE49-F238E27FC236}">
                <a16:creationId xmlns:a16="http://schemas.microsoft.com/office/drawing/2014/main" id="{97FBEFB8-C7E5-48DE-A9C0-9CC7311D764E}"/>
              </a:ext>
            </a:extLst>
          </p:cNvPr>
          <p:cNvSpPr txBox="1"/>
          <p:nvPr/>
        </p:nvSpPr>
        <p:spPr>
          <a:xfrm>
            <a:off x="321645" y="6082450"/>
            <a:ext cx="11370346" cy="584775"/>
          </a:xfrm>
          <a:prstGeom prst="rect">
            <a:avLst/>
          </a:prstGeom>
          <a:noFill/>
        </p:spPr>
        <p:txBody>
          <a:bodyPr wrap="square" rtlCol="0">
            <a:spAutoFit/>
          </a:bodyPr>
          <a:lstStyle/>
          <a:p>
            <a:r>
              <a:rPr lang="en-US" sz="3200" b="1" i="1" dirty="0">
                <a:solidFill>
                  <a:srgbClr val="002060"/>
                </a:solidFill>
              </a:rPr>
              <a:t>Who should control who is in office?  The PEOPLE or the PARTIES?</a:t>
            </a:r>
          </a:p>
        </p:txBody>
      </p:sp>
      <p:pic>
        <p:nvPicPr>
          <p:cNvPr id="6" name="Picture 5">
            <a:extLst>
              <a:ext uri="{FF2B5EF4-FFF2-40B4-BE49-F238E27FC236}">
                <a16:creationId xmlns:a16="http://schemas.microsoft.com/office/drawing/2014/main" id="{4D6A6020-5EAC-4882-88DA-592D98F6075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29958" y="4648900"/>
            <a:ext cx="2960188" cy="1433550"/>
          </a:xfrm>
          <a:prstGeom prst="rect">
            <a:avLst/>
          </a:prstGeom>
        </p:spPr>
      </p:pic>
    </p:spTree>
    <p:extLst>
      <p:ext uri="{BB962C8B-B14F-4D97-AF65-F5344CB8AC3E}">
        <p14:creationId xmlns:p14="http://schemas.microsoft.com/office/powerpoint/2010/main" val="393119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BCC288-5B93-437C-9D2B-A12DBFDED363}"/>
              </a:ext>
            </a:extLst>
          </p:cNvPr>
          <p:cNvSpPr txBox="1"/>
          <p:nvPr/>
        </p:nvSpPr>
        <p:spPr>
          <a:xfrm>
            <a:off x="537101" y="1351508"/>
            <a:ext cx="9940953" cy="4154984"/>
          </a:xfrm>
          <a:prstGeom prst="rect">
            <a:avLst/>
          </a:prstGeom>
          <a:noFill/>
        </p:spPr>
        <p:txBody>
          <a:bodyPr wrap="square">
            <a:spAutoFit/>
          </a:bodyPr>
          <a:lstStyle/>
          <a:p>
            <a:pPr marL="342900" indent="-342900">
              <a:buAutoNum type="arabicPeriod"/>
            </a:pPr>
            <a:r>
              <a:rPr lang="en-US" sz="2400" dirty="0"/>
              <a:t>Include the legislature in the process, such as by naming some of the commission’s members </a:t>
            </a:r>
          </a:p>
          <a:p>
            <a:pPr marL="342900" indent="-342900">
              <a:buAutoNum type="arabicPeriod"/>
            </a:pPr>
            <a:r>
              <a:rPr lang="en-US" sz="2400" dirty="0"/>
              <a:t>Include citizens and/or impartial experts as commission members, reflecting the state’s racial and other diversity </a:t>
            </a:r>
          </a:p>
          <a:p>
            <a:pPr marL="342900" indent="-342900">
              <a:buAutoNum type="arabicPeriod"/>
            </a:pPr>
            <a:r>
              <a:rPr lang="en-US" sz="2400" dirty="0"/>
              <a:t>Set strict rules for the commission's work that: a. </a:t>
            </a:r>
            <a:r>
              <a:rPr lang="en-US" sz="2400" b="1" i="1" dirty="0"/>
              <a:t>apply traditional redistricting standards </a:t>
            </a:r>
            <a:r>
              <a:rPr lang="en-US" sz="2400" dirty="0"/>
              <a:t>(compact, contiguous, keep local government units and communities of interest whole) b. </a:t>
            </a:r>
            <a:r>
              <a:rPr lang="en-US" sz="2400" b="1" i="1" dirty="0"/>
              <a:t>do not allow the use of partisan data or partisan objectives</a:t>
            </a:r>
            <a:r>
              <a:rPr lang="en-US" sz="2400" dirty="0"/>
              <a:t> c. use voting rules that </a:t>
            </a:r>
            <a:r>
              <a:rPr lang="en-US" sz="2400" b="1" i="1" dirty="0"/>
              <a:t>require bipartisan support for the maps </a:t>
            </a:r>
          </a:p>
          <a:p>
            <a:pPr marL="342900" indent="-342900">
              <a:buAutoNum type="arabicPeriod"/>
            </a:pPr>
            <a:r>
              <a:rPr lang="en-US" sz="2400" dirty="0"/>
              <a:t>Provide for extensive citizen participation and transparency </a:t>
            </a:r>
          </a:p>
          <a:p>
            <a:pPr marL="342900" indent="-342900">
              <a:buAutoNum type="arabicPeriod"/>
            </a:pPr>
            <a:r>
              <a:rPr lang="en-US" sz="2400" dirty="0"/>
              <a:t>Make the maps final on the commission's vote</a:t>
            </a:r>
          </a:p>
        </p:txBody>
      </p:sp>
      <p:pic>
        <p:nvPicPr>
          <p:cNvPr id="4" name="Picture 3">
            <a:extLst>
              <a:ext uri="{FF2B5EF4-FFF2-40B4-BE49-F238E27FC236}">
                <a16:creationId xmlns:a16="http://schemas.microsoft.com/office/drawing/2014/main" id="{EDD6CA56-500A-4D17-8FEA-0639999F942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22058" y="4653672"/>
            <a:ext cx="3111993" cy="2204328"/>
          </a:xfrm>
          <a:prstGeom prst="rect">
            <a:avLst/>
          </a:prstGeom>
        </p:spPr>
      </p:pic>
      <p:sp>
        <p:nvSpPr>
          <p:cNvPr id="2" name="TextBox 1">
            <a:extLst>
              <a:ext uri="{FF2B5EF4-FFF2-40B4-BE49-F238E27FC236}">
                <a16:creationId xmlns:a16="http://schemas.microsoft.com/office/drawing/2014/main" id="{C645D758-EDF2-4E8C-B5BA-4D8010DE2EA9}"/>
              </a:ext>
            </a:extLst>
          </p:cNvPr>
          <p:cNvSpPr txBox="1"/>
          <p:nvPr/>
        </p:nvSpPr>
        <p:spPr>
          <a:xfrm>
            <a:off x="390418" y="236306"/>
            <a:ext cx="9822094" cy="584775"/>
          </a:xfrm>
          <a:prstGeom prst="rect">
            <a:avLst/>
          </a:prstGeom>
          <a:noFill/>
        </p:spPr>
        <p:txBody>
          <a:bodyPr wrap="square" rtlCol="0">
            <a:spAutoFit/>
          </a:bodyPr>
          <a:lstStyle/>
          <a:p>
            <a:r>
              <a:rPr lang="en-US" sz="3200" b="1" dirty="0"/>
              <a:t>The Five Principles for Reasonable Redistricting Reform</a:t>
            </a:r>
          </a:p>
        </p:txBody>
      </p:sp>
      <p:sp>
        <p:nvSpPr>
          <p:cNvPr id="5" name="Rectangle 4">
            <a:extLst>
              <a:ext uri="{FF2B5EF4-FFF2-40B4-BE49-F238E27FC236}">
                <a16:creationId xmlns:a16="http://schemas.microsoft.com/office/drawing/2014/main" id="{0B18978D-F114-4353-BCC8-B2D93E306F58}"/>
              </a:ext>
            </a:extLst>
          </p:cNvPr>
          <p:cNvSpPr/>
          <p:nvPr/>
        </p:nvSpPr>
        <p:spPr>
          <a:xfrm>
            <a:off x="904875" y="1351508"/>
            <a:ext cx="4667250" cy="403544"/>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FBC3066-73D3-45FA-8AEA-6D1C3B5A4DD3}"/>
              </a:ext>
            </a:extLst>
          </p:cNvPr>
          <p:cNvSpPr/>
          <p:nvPr/>
        </p:nvSpPr>
        <p:spPr>
          <a:xfrm>
            <a:off x="904875" y="2173934"/>
            <a:ext cx="8124825" cy="403544"/>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FAA96B3-15B2-4659-A9B2-61E6561D5157}"/>
              </a:ext>
            </a:extLst>
          </p:cNvPr>
          <p:cNvSpPr/>
          <p:nvPr/>
        </p:nvSpPr>
        <p:spPr>
          <a:xfrm>
            <a:off x="904875" y="2849688"/>
            <a:ext cx="5191125" cy="403544"/>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9EE82F-A5C3-4B3A-A644-0DFB96D01BEC}"/>
              </a:ext>
            </a:extLst>
          </p:cNvPr>
          <p:cNvSpPr/>
          <p:nvPr/>
        </p:nvSpPr>
        <p:spPr>
          <a:xfrm>
            <a:off x="2362710" y="4663907"/>
            <a:ext cx="5928895" cy="403544"/>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C363E3-EC59-4FCC-946C-E4E0DF3B7799}"/>
              </a:ext>
            </a:extLst>
          </p:cNvPr>
          <p:cNvSpPr/>
          <p:nvPr/>
        </p:nvSpPr>
        <p:spPr>
          <a:xfrm>
            <a:off x="2144929" y="5102948"/>
            <a:ext cx="4667250" cy="403544"/>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33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588A6A-A44A-4B98-93FB-28C19DDAE6A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25112" t="32960" r="27528" b="12509"/>
          <a:stretch/>
        </p:blipFill>
        <p:spPr>
          <a:xfrm>
            <a:off x="1238673" y="0"/>
            <a:ext cx="9714653" cy="6292053"/>
          </a:xfrm>
          <a:prstGeom prst="rect">
            <a:avLst/>
          </a:prstGeom>
        </p:spPr>
      </p:pic>
      <p:sp>
        <p:nvSpPr>
          <p:cNvPr id="4" name="TextBox 3">
            <a:extLst>
              <a:ext uri="{FF2B5EF4-FFF2-40B4-BE49-F238E27FC236}">
                <a16:creationId xmlns:a16="http://schemas.microsoft.com/office/drawing/2014/main" id="{304F6D72-627F-4AE1-BF18-220E0D3712B9}"/>
              </a:ext>
            </a:extLst>
          </p:cNvPr>
          <p:cNvSpPr txBox="1"/>
          <p:nvPr/>
        </p:nvSpPr>
        <p:spPr>
          <a:xfrm>
            <a:off x="328773" y="6292053"/>
            <a:ext cx="11681717" cy="369332"/>
          </a:xfrm>
          <a:prstGeom prst="rect">
            <a:avLst/>
          </a:prstGeom>
          <a:noFill/>
        </p:spPr>
        <p:txBody>
          <a:bodyPr wrap="square" rtlCol="0">
            <a:spAutoFit/>
          </a:bodyPr>
          <a:lstStyle/>
          <a:p>
            <a:r>
              <a:rPr lang="en-US" dirty="0"/>
              <a:t>Source:  </a:t>
            </a:r>
            <a:r>
              <a:rPr lang="en-US" sz="1400" b="1" i="1" dirty="0">
                <a:hlinkClick r:id="rId5"/>
              </a:rPr>
              <a:t>https://www.fairdistrictsnc.org/legislation-introduced?fbclid=IwAR17hbiz4J7SvO1I0BBRYTCPxCkahoORUsZAyujtJjbjH7nzsXVfhobAX88</a:t>
            </a:r>
            <a:endParaRPr lang="en-US" sz="1400" b="1" i="1" dirty="0"/>
          </a:p>
        </p:txBody>
      </p:sp>
    </p:spTree>
    <p:extLst>
      <p:ext uri="{BB962C8B-B14F-4D97-AF65-F5344CB8AC3E}">
        <p14:creationId xmlns:p14="http://schemas.microsoft.com/office/powerpoint/2010/main" val="1156149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D693F-370A-4CA6-AC5C-FC4591F4B115}"/>
              </a:ext>
            </a:extLst>
          </p:cNvPr>
          <p:cNvSpPr>
            <a:spLocks noGrp="1"/>
          </p:cNvSpPr>
          <p:nvPr>
            <p:ph type="title"/>
          </p:nvPr>
        </p:nvSpPr>
        <p:spPr>
          <a:xfrm>
            <a:off x="838200" y="365125"/>
            <a:ext cx="10515600" cy="1325563"/>
          </a:xfrm>
        </p:spPr>
        <p:txBody>
          <a:bodyPr/>
          <a:lstStyle/>
          <a:p>
            <a:r>
              <a:rPr lang="en-US" dirty="0"/>
              <a:t>More Information about Redistricting:</a:t>
            </a:r>
          </a:p>
        </p:txBody>
      </p:sp>
      <p:pic>
        <p:nvPicPr>
          <p:cNvPr id="6" name="Picture 5">
            <a:hlinkClick r:id="rId3"/>
            <a:extLst>
              <a:ext uri="{FF2B5EF4-FFF2-40B4-BE49-F238E27FC236}">
                <a16:creationId xmlns:a16="http://schemas.microsoft.com/office/drawing/2014/main" id="{DAB70FCE-798F-4DE1-8192-4A4356613EC6}"/>
              </a:ext>
            </a:extLst>
          </p:cNvPr>
          <p:cNvPicPr>
            <a:picLocks noChangeAspect="1"/>
          </p:cNvPicPr>
          <p:nvPr/>
        </p:nvPicPr>
        <p:blipFill>
          <a:blip r:embed="rId4"/>
          <a:stretch>
            <a:fillRect/>
          </a:stretch>
        </p:blipFill>
        <p:spPr>
          <a:xfrm>
            <a:off x="838200" y="1488120"/>
            <a:ext cx="3282101" cy="988750"/>
          </a:xfrm>
          <a:prstGeom prst="rect">
            <a:avLst/>
          </a:prstGeom>
        </p:spPr>
      </p:pic>
      <p:pic>
        <p:nvPicPr>
          <p:cNvPr id="7" name="Picture 6">
            <a:extLst>
              <a:ext uri="{FF2B5EF4-FFF2-40B4-BE49-F238E27FC236}">
                <a16:creationId xmlns:a16="http://schemas.microsoft.com/office/drawing/2014/main" id="{03BBF972-5144-4A76-A27F-7404BB5B9063}"/>
              </a:ext>
            </a:extLst>
          </p:cNvPr>
          <p:cNvPicPr>
            <a:picLocks noChangeAspect="1"/>
          </p:cNvPicPr>
          <p:nvPr/>
        </p:nvPicPr>
        <p:blipFill>
          <a:blip r:embed="rId5"/>
          <a:stretch>
            <a:fillRect/>
          </a:stretch>
        </p:blipFill>
        <p:spPr>
          <a:xfrm>
            <a:off x="6604061" y="1867825"/>
            <a:ext cx="4381500" cy="3619500"/>
          </a:xfrm>
          <a:prstGeom prst="rect">
            <a:avLst/>
          </a:prstGeom>
        </p:spPr>
      </p:pic>
      <p:pic>
        <p:nvPicPr>
          <p:cNvPr id="1031" name="Picture 7" descr="NC State Seal">
            <a:extLst>
              <a:ext uri="{FF2B5EF4-FFF2-40B4-BE49-F238E27FC236}">
                <a16:creationId xmlns:a16="http://schemas.microsoft.com/office/drawing/2014/main" id="{C5030F49-45B7-49FD-830B-F7EB4A90EFE8}"/>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69488" y="2813684"/>
            <a:ext cx="1543398" cy="15357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988F99D-832A-4083-BF17-439A4429682B}"/>
              </a:ext>
            </a:extLst>
          </p:cNvPr>
          <p:cNvSpPr txBox="1"/>
          <p:nvPr/>
        </p:nvSpPr>
        <p:spPr>
          <a:xfrm>
            <a:off x="2112885" y="3023821"/>
            <a:ext cx="4749554" cy="369332"/>
          </a:xfrm>
          <a:prstGeom prst="rect">
            <a:avLst/>
          </a:prstGeom>
          <a:noFill/>
        </p:spPr>
        <p:txBody>
          <a:bodyPr wrap="square" rtlCol="0">
            <a:spAutoFit/>
          </a:bodyPr>
          <a:lstStyle/>
          <a:p>
            <a:r>
              <a:rPr lang="en-US" dirty="0">
                <a:hlinkClick r:id="rId8"/>
              </a:rPr>
              <a:t>NC Legislative and Congressional Redistricting</a:t>
            </a:r>
            <a:endParaRPr lang="en-US" dirty="0"/>
          </a:p>
        </p:txBody>
      </p:sp>
      <p:sp>
        <p:nvSpPr>
          <p:cNvPr id="9" name="TextBox 8">
            <a:extLst>
              <a:ext uri="{FF2B5EF4-FFF2-40B4-BE49-F238E27FC236}">
                <a16:creationId xmlns:a16="http://schemas.microsoft.com/office/drawing/2014/main" id="{AA908D77-7644-40E4-8278-AA0FF887FAAE}"/>
              </a:ext>
            </a:extLst>
          </p:cNvPr>
          <p:cNvSpPr txBox="1"/>
          <p:nvPr/>
        </p:nvSpPr>
        <p:spPr>
          <a:xfrm>
            <a:off x="2902536" y="5302659"/>
            <a:ext cx="2911875" cy="369332"/>
          </a:xfrm>
          <a:prstGeom prst="rect">
            <a:avLst/>
          </a:prstGeom>
          <a:noFill/>
        </p:spPr>
        <p:txBody>
          <a:bodyPr wrap="square" rtlCol="0">
            <a:spAutoFit/>
          </a:bodyPr>
          <a:lstStyle/>
          <a:p>
            <a:r>
              <a:rPr lang="en-US" b="1" dirty="0">
                <a:hlinkClick r:id="rId9"/>
              </a:rPr>
              <a:t>Understanding Redistricting</a:t>
            </a:r>
            <a:endParaRPr lang="en-US" b="1" dirty="0"/>
          </a:p>
        </p:txBody>
      </p:sp>
      <p:pic>
        <p:nvPicPr>
          <p:cNvPr id="12" name="Picture 11">
            <a:extLst>
              <a:ext uri="{FF2B5EF4-FFF2-40B4-BE49-F238E27FC236}">
                <a16:creationId xmlns:a16="http://schemas.microsoft.com/office/drawing/2014/main" id="{88AFCE85-5CED-4A5A-8358-7066885B268D}"/>
              </a:ext>
            </a:extLst>
          </p:cNvPr>
          <p:cNvPicPr>
            <a:picLocks noChangeAspect="1"/>
          </p:cNvPicPr>
          <p:nvPr/>
        </p:nvPicPr>
        <p:blipFill rotWithShape="1">
          <a:blip r:embed="rId10"/>
          <a:srcRect l="18422" t="78301" r="65485" b="9903"/>
          <a:stretch/>
        </p:blipFill>
        <p:spPr>
          <a:xfrm>
            <a:off x="679673" y="5067891"/>
            <a:ext cx="1961966" cy="808978"/>
          </a:xfrm>
          <a:prstGeom prst="rect">
            <a:avLst/>
          </a:prstGeom>
        </p:spPr>
      </p:pic>
    </p:spTree>
    <p:extLst>
      <p:ext uri="{BB962C8B-B14F-4D97-AF65-F5344CB8AC3E}">
        <p14:creationId xmlns:p14="http://schemas.microsoft.com/office/powerpoint/2010/main" val="1308259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4E6B8-57A5-40F4-84AC-70AFE402DE6E}"/>
              </a:ext>
            </a:extLst>
          </p:cNvPr>
          <p:cNvSpPr>
            <a:spLocks noGrp="1"/>
          </p:cNvSpPr>
          <p:nvPr>
            <p:ph type="title"/>
          </p:nvPr>
        </p:nvSpPr>
        <p:spPr/>
        <p:txBody>
          <a:bodyPr/>
          <a:lstStyle/>
          <a:p>
            <a:r>
              <a:rPr lang="en-US" dirty="0"/>
              <a:t>Call to Action</a:t>
            </a:r>
          </a:p>
        </p:txBody>
      </p:sp>
      <p:sp>
        <p:nvSpPr>
          <p:cNvPr id="3" name="Content Placeholder 2">
            <a:extLst>
              <a:ext uri="{FF2B5EF4-FFF2-40B4-BE49-F238E27FC236}">
                <a16:creationId xmlns:a16="http://schemas.microsoft.com/office/drawing/2014/main" id="{CE2E000C-9700-4F59-88B7-3B0933E16B40}"/>
              </a:ext>
            </a:extLst>
          </p:cNvPr>
          <p:cNvSpPr>
            <a:spLocks noGrp="1"/>
          </p:cNvSpPr>
          <p:nvPr>
            <p:ph idx="1"/>
          </p:nvPr>
        </p:nvSpPr>
        <p:spPr>
          <a:xfrm>
            <a:off x="740545" y="1426130"/>
            <a:ext cx="6876495" cy="4351338"/>
          </a:xfrm>
        </p:spPr>
        <p:txBody>
          <a:bodyPr/>
          <a:lstStyle/>
          <a:p>
            <a:r>
              <a:rPr lang="en-US" dirty="0"/>
              <a:t>Go and endorse the 5 Principles</a:t>
            </a:r>
          </a:p>
          <a:p>
            <a:r>
              <a:rPr lang="en-US" dirty="0"/>
              <a:t>Contact Representatives and ask them to endorse the 5 Principles, ask them to support Redistricting Legislation</a:t>
            </a:r>
          </a:p>
          <a:p>
            <a:r>
              <a:rPr lang="en-US" dirty="0"/>
              <a:t>Discuss topic with family and friends; try to generate increased awareness and involvement</a:t>
            </a:r>
          </a:p>
          <a:p>
            <a:r>
              <a:rPr lang="en-US" dirty="0"/>
              <a:t>VOTE – in every election, and encourage others to do so as well</a:t>
            </a:r>
          </a:p>
        </p:txBody>
      </p:sp>
      <p:pic>
        <p:nvPicPr>
          <p:cNvPr id="8" name="Picture 7">
            <a:extLst>
              <a:ext uri="{FF2B5EF4-FFF2-40B4-BE49-F238E27FC236}">
                <a16:creationId xmlns:a16="http://schemas.microsoft.com/office/drawing/2014/main" id="{A6CD5B66-BAF8-439C-A7B6-B07A062BC39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r="49459"/>
          <a:stretch/>
        </p:blipFill>
        <p:spPr>
          <a:xfrm>
            <a:off x="7918571" y="92567"/>
            <a:ext cx="4066284" cy="3600344"/>
          </a:xfrm>
          <a:prstGeom prst="rect">
            <a:avLst/>
          </a:prstGeom>
        </p:spPr>
      </p:pic>
      <p:sp>
        <p:nvSpPr>
          <p:cNvPr id="9" name="TextBox 8">
            <a:extLst>
              <a:ext uri="{FF2B5EF4-FFF2-40B4-BE49-F238E27FC236}">
                <a16:creationId xmlns:a16="http://schemas.microsoft.com/office/drawing/2014/main" id="{53DE6E2F-F985-4D5A-B414-8266AEC072BD}"/>
              </a:ext>
            </a:extLst>
          </p:cNvPr>
          <p:cNvSpPr txBox="1"/>
          <p:nvPr/>
        </p:nvSpPr>
        <p:spPr>
          <a:xfrm>
            <a:off x="9205988" y="3692911"/>
            <a:ext cx="1491449" cy="276999"/>
          </a:xfrm>
          <a:prstGeom prst="rect">
            <a:avLst/>
          </a:prstGeom>
          <a:noFill/>
        </p:spPr>
        <p:txBody>
          <a:bodyPr wrap="square" rtlCol="0">
            <a:spAutoFit/>
          </a:bodyPr>
          <a:lstStyle/>
          <a:p>
            <a:r>
              <a:rPr lang="en-US" sz="1200" b="1" dirty="0"/>
              <a:t>NC US District 12</a:t>
            </a:r>
          </a:p>
        </p:txBody>
      </p:sp>
    </p:spTree>
    <p:extLst>
      <p:ext uri="{BB962C8B-B14F-4D97-AF65-F5344CB8AC3E}">
        <p14:creationId xmlns:p14="http://schemas.microsoft.com/office/powerpoint/2010/main" val="141287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F2CF91-E837-4423-A2F0-8EB745B9C89F}"/>
              </a:ext>
            </a:extLst>
          </p:cNvPr>
          <p:cNvPicPr>
            <a:picLocks noChangeAspect="1"/>
          </p:cNvPicPr>
          <p:nvPr/>
        </p:nvPicPr>
        <p:blipFill rotWithShape="1">
          <a:blip r:embed="rId3"/>
          <a:srcRect l="16685" t="13183" r="18090" b="5324"/>
          <a:stretch/>
        </p:blipFill>
        <p:spPr>
          <a:xfrm>
            <a:off x="273977" y="365125"/>
            <a:ext cx="8909746" cy="6261706"/>
          </a:xfrm>
          <a:prstGeom prst="rect">
            <a:avLst/>
          </a:prstGeom>
        </p:spPr>
      </p:pic>
      <p:sp>
        <p:nvSpPr>
          <p:cNvPr id="2" name="Title 1">
            <a:extLst>
              <a:ext uri="{FF2B5EF4-FFF2-40B4-BE49-F238E27FC236}">
                <a16:creationId xmlns:a16="http://schemas.microsoft.com/office/drawing/2014/main" id="{23908323-0492-4601-8FB9-0E0E72361B9D}"/>
              </a:ext>
            </a:extLst>
          </p:cNvPr>
          <p:cNvSpPr>
            <a:spLocks noGrp="1"/>
          </p:cNvSpPr>
          <p:nvPr>
            <p:ph type="title"/>
          </p:nvPr>
        </p:nvSpPr>
        <p:spPr>
          <a:xfrm>
            <a:off x="7828907" y="39350"/>
            <a:ext cx="4274906" cy="2028754"/>
          </a:xfrm>
        </p:spPr>
        <p:txBody>
          <a:bodyPr>
            <a:normAutofit fontScale="90000"/>
          </a:bodyPr>
          <a:lstStyle/>
          <a:p>
            <a:r>
              <a:rPr lang="en-US" dirty="0"/>
              <a:t>Thank you for your interest, and please contact us if you have any questions:</a:t>
            </a:r>
          </a:p>
        </p:txBody>
      </p:sp>
      <p:sp>
        <p:nvSpPr>
          <p:cNvPr id="5" name="TextBox 4">
            <a:extLst>
              <a:ext uri="{FF2B5EF4-FFF2-40B4-BE49-F238E27FC236}">
                <a16:creationId xmlns:a16="http://schemas.microsoft.com/office/drawing/2014/main" id="{A45412AF-0E9D-4F7D-9984-A9048A4978DE}"/>
              </a:ext>
            </a:extLst>
          </p:cNvPr>
          <p:cNvSpPr txBox="1"/>
          <p:nvPr/>
        </p:nvSpPr>
        <p:spPr>
          <a:xfrm>
            <a:off x="9000161" y="3147138"/>
            <a:ext cx="3438419" cy="1200329"/>
          </a:xfrm>
          <a:prstGeom prst="rect">
            <a:avLst/>
          </a:prstGeom>
          <a:noFill/>
        </p:spPr>
        <p:txBody>
          <a:bodyPr wrap="square" rtlCol="0">
            <a:spAutoFit/>
          </a:bodyPr>
          <a:lstStyle/>
          <a:p>
            <a:r>
              <a:rPr lang="en-US" sz="2400" b="1" i="0" dirty="0">
                <a:solidFill>
                  <a:srgbClr val="666666"/>
                </a:solidFill>
                <a:effectLst/>
                <a:latin typeface="Lato"/>
              </a:rPr>
              <a:t>Phone</a:t>
            </a:r>
            <a:r>
              <a:rPr lang="en-US" sz="2400" b="0" i="0" dirty="0">
                <a:solidFill>
                  <a:srgbClr val="666666"/>
                </a:solidFill>
                <a:effectLst/>
                <a:latin typeface="Lato"/>
              </a:rPr>
              <a:t>: 252-728-6385</a:t>
            </a:r>
            <a:br>
              <a:rPr lang="en-US" sz="2400" dirty="0"/>
            </a:br>
            <a:r>
              <a:rPr lang="en-US" sz="2400" b="1" i="0" dirty="0">
                <a:solidFill>
                  <a:srgbClr val="666666"/>
                </a:solidFill>
                <a:effectLst/>
                <a:latin typeface="Lato"/>
              </a:rPr>
              <a:t>Email</a:t>
            </a:r>
            <a:r>
              <a:rPr lang="en-US" sz="2400" b="0" i="0" dirty="0">
                <a:solidFill>
                  <a:srgbClr val="666666"/>
                </a:solidFill>
                <a:effectLst/>
                <a:latin typeface="Lato"/>
              </a:rPr>
              <a:t> us at:</a:t>
            </a:r>
          </a:p>
          <a:p>
            <a:r>
              <a:rPr lang="en-US" sz="2400" b="0" i="0" dirty="0">
                <a:solidFill>
                  <a:srgbClr val="666666"/>
                </a:solidFill>
                <a:effectLst/>
                <a:latin typeface="Lato"/>
              </a:rPr>
              <a:t> </a:t>
            </a:r>
            <a:r>
              <a:rPr lang="en-US" sz="2400" b="0" i="0" u="none" strike="noStrike" dirty="0">
                <a:solidFill>
                  <a:srgbClr val="117BD8"/>
                </a:solidFill>
                <a:effectLst/>
                <a:latin typeface="Lato"/>
                <a:hlinkClick r:id="rId4"/>
              </a:rPr>
              <a:t>lwv.nc.cc@gmail.com</a:t>
            </a:r>
            <a:r>
              <a:rPr lang="en-US" sz="2400" b="0" i="0" dirty="0">
                <a:solidFill>
                  <a:srgbClr val="666666"/>
                </a:solidFill>
                <a:effectLst/>
                <a:latin typeface="Lato"/>
              </a:rPr>
              <a:t> </a:t>
            </a:r>
            <a:endParaRPr lang="en-US" sz="2400" dirty="0"/>
          </a:p>
        </p:txBody>
      </p:sp>
    </p:spTree>
    <p:extLst>
      <p:ext uri="{BB962C8B-B14F-4D97-AF65-F5344CB8AC3E}">
        <p14:creationId xmlns:p14="http://schemas.microsoft.com/office/powerpoint/2010/main" val="306668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DCCBD-CECF-46BA-AE51-CB9F77AFDAAF}"/>
              </a:ext>
            </a:extLst>
          </p:cNvPr>
          <p:cNvSpPr>
            <a:spLocks noGrp="1"/>
          </p:cNvSpPr>
          <p:nvPr>
            <p:ph type="title"/>
          </p:nvPr>
        </p:nvSpPr>
        <p:spPr>
          <a:xfrm>
            <a:off x="990600" y="3730148"/>
            <a:ext cx="10515600" cy="1325563"/>
          </a:xfrm>
        </p:spPr>
        <p:txBody>
          <a:bodyPr/>
          <a:lstStyle/>
          <a:p>
            <a:r>
              <a:rPr lang="en-US" dirty="0"/>
              <a:t>This is what Redistricting is all about.</a:t>
            </a:r>
          </a:p>
        </p:txBody>
      </p:sp>
      <p:sp>
        <p:nvSpPr>
          <p:cNvPr id="4" name="Title 1">
            <a:extLst>
              <a:ext uri="{FF2B5EF4-FFF2-40B4-BE49-F238E27FC236}">
                <a16:creationId xmlns:a16="http://schemas.microsoft.com/office/drawing/2014/main" id="{0DC954AA-AD49-4428-B01F-3DC6139832D7}"/>
              </a:ext>
            </a:extLst>
          </p:cNvPr>
          <p:cNvSpPr txBox="1">
            <a:spLocks/>
          </p:cNvSpPr>
          <p:nvPr/>
        </p:nvSpPr>
        <p:spPr>
          <a:xfrm>
            <a:off x="1502329" y="2304380"/>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Should the voters select their representatives, or should the representatives select their voters?</a:t>
            </a:r>
          </a:p>
        </p:txBody>
      </p:sp>
      <p:sp>
        <p:nvSpPr>
          <p:cNvPr id="5" name="Title 1">
            <a:extLst>
              <a:ext uri="{FF2B5EF4-FFF2-40B4-BE49-F238E27FC236}">
                <a16:creationId xmlns:a16="http://schemas.microsoft.com/office/drawing/2014/main" id="{3EC27CBA-CB27-4050-B309-DCF96CBB3FD8}"/>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In a government “of the people, by the people and for the people”</a:t>
            </a:r>
          </a:p>
        </p:txBody>
      </p:sp>
      <p:pic>
        <p:nvPicPr>
          <p:cNvPr id="7" name="Picture 6">
            <a:extLst>
              <a:ext uri="{FF2B5EF4-FFF2-40B4-BE49-F238E27FC236}">
                <a16:creationId xmlns:a16="http://schemas.microsoft.com/office/drawing/2014/main" id="{5A23E494-54C4-46AB-8492-C16C8D72D4F1}"/>
              </a:ext>
            </a:extLst>
          </p:cNvPr>
          <p:cNvPicPr>
            <a:picLocks noChangeAspect="1"/>
          </p:cNvPicPr>
          <p:nvPr/>
        </p:nvPicPr>
        <p:blipFill>
          <a:blip r:embed="rId3"/>
          <a:stretch>
            <a:fillRect/>
          </a:stretch>
        </p:blipFill>
        <p:spPr>
          <a:xfrm>
            <a:off x="3577643" y="5155916"/>
            <a:ext cx="4794433" cy="1444348"/>
          </a:xfrm>
          <a:prstGeom prst="rect">
            <a:avLst/>
          </a:prstGeom>
        </p:spPr>
      </p:pic>
    </p:spTree>
    <p:extLst>
      <p:ext uri="{BB962C8B-B14F-4D97-AF65-F5344CB8AC3E}">
        <p14:creationId xmlns:p14="http://schemas.microsoft.com/office/powerpoint/2010/main" val="208268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1FDE1-3529-4DBA-8870-C95FFCA16719}"/>
              </a:ext>
            </a:extLst>
          </p:cNvPr>
          <p:cNvSpPr>
            <a:spLocks noGrp="1"/>
          </p:cNvSpPr>
          <p:nvPr>
            <p:ph type="title"/>
          </p:nvPr>
        </p:nvSpPr>
        <p:spPr>
          <a:xfrm>
            <a:off x="527482" y="18255"/>
            <a:ext cx="10515600" cy="1325563"/>
          </a:xfrm>
        </p:spPr>
        <p:txBody>
          <a:bodyPr/>
          <a:lstStyle/>
          <a:p>
            <a:r>
              <a:rPr lang="en-US" dirty="0"/>
              <a:t>Redistricting influences</a:t>
            </a:r>
          </a:p>
        </p:txBody>
      </p:sp>
      <p:sp>
        <p:nvSpPr>
          <p:cNvPr id="3" name="Content Placeholder 2">
            <a:extLst>
              <a:ext uri="{FF2B5EF4-FFF2-40B4-BE49-F238E27FC236}">
                <a16:creationId xmlns:a16="http://schemas.microsoft.com/office/drawing/2014/main" id="{A431662D-25BE-46EF-9933-7483B8ADDF47}"/>
              </a:ext>
            </a:extLst>
          </p:cNvPr>
          <p:cNvSpPr>
            <a:spLocks noGrp="1"/>
          </p:cNvSpPr>
          <p:nvPr>
            <p:ph idx="1"/>
          </p:nvPr>
        </p:nvSpPr>
        <p:spPr>
          <a:xfrm>
            <a:off x="722790" y="1253331"/>
            <a:ext cx="5882196" cy="3682653"/>
          </a:xfrm>
        </p:spPr>
        <p:txBody>
          <a:bodyPr/>
          <a:lstStyle/>
          <a:p>
            <a:r>
              <a:rPr lang="en-US" dirty="0"/>
              <a:t>US House of Representatives</a:t>
            </a:r>
          </a:p>
          <a:p>
            <a:r>
              <a:rPr lang="en-US" dirty="0"/>
              <a:t>NC Senators</a:t>
            </a:r>
          </a:p>
          <a:p>
            <a:r>
              <a:rPr lang="en-US" dirty="0"/>
              <a:t>NC House of Representatives</a:t>
            </a:r>
          </a:p>
          <a:p>
            <a:r>
              <a:rPr lang="en-US" dirty="0"/>
              <a:t>Local County Commissioners</a:t>
            </a:r>
          </a:p>
          <a:p>
            <a:r>
              <a:rPr lang="en-US" dirty="0"/>
              <a:t>School Districts</a:t>
            </a:r>
          </a:p>
        </p:txBody>
      </p:sp>
      <p:pic>
        <p:nvPicPr>
          <p:cNvPr id="2050" name="Picture 2" descr="House chamber panoramic photo">
            <a:extLst>
              <a:ext uri="{FF2B5EF4-FFF2-40B4-BE49-F238E27FC236}">
                <a16:creationId xmlns:a16="http://schemas.microsoft.com/office/drawing/2014/main" id="{5DD14F5A-5387-4A6F-8A5C-63FFFFDFF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720" y="3846805"/>
            <a:ext cx="762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12C89419-34FB-4862-8C66-39874F4710A9}"/>
              </a:ext>
            </a:extLst>
          </p:cNvPr>
          <p:cNvSpPr/>
          <p:nvPr/>
        </p:nvSpPr>
        <p:spPr>
          <a:xfrm>
            <a:off x="6800294" y="781982"/>
            <a:ext cx="3832261" cy="1571946"/>
          </a:xfrm>
          <a:prstGeom prst="cloudCallout">
            <a:avLst>
              <a:gd name="adj1" fmla="val -89353"/>
              <a:gd name="adj2" fmla="val 11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2020 Census Data provides NC with 1 additional US Representative!</a:t>
            </a:r>
          </a:p>
        </p:txBody>
      </p:sp>
    </p:spTree>
    <p:extLst>
      <p:ext uri="{BB962C8B-B14F-4D97-AF65-F5344CB8AC3E}">
        <p14:creationId xmlns:p14="http://schemas.microsoft.com/office/powerpoint/2010/main" val="129809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mph" presetSubtype="0" fill="hold" grpId="1" nodeType="afterEffect">
                                  <p:stCondLst>
                                    <p:cond delay="1000"/>
                                  </p:stCondLst>
                                  <p:childTnLst>
                                    <p:animScale>
                                      <p:cBhvr>
                                        <p:cTn id="1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90B0-05C4-476E-B6CD-9DDAAEA3D2B3}"/>
              </a:ext>
            </a:extLst>
          </p:cNvPr>
          <p:cNvSpPr>
            <a:spLocks noGrp="1"/>
          </p:cNvSpPr>
          <p:nvPr>
            <p:ph type="title"/>
          </p:nvPr>
        </p:nvSpPr>
        <p:spPr/>
        <p:txBody>
          <a:bodyPr/>
          <a:lstStyle/>
          <a:p>
            <a:r>
              <a:rPr lang="en-US" dirty="0"/>
              <a:t>A quick tutorial:</a:t>
            </a:r>
          </a:p>
        </p:txBody>
      </p:sp>
      <p:sp>
        <p:nvSpPr>
          <p:cNvPr id="3" name="Content Placeholder 2">
            <a:extLst>
              <a:ext uri="{FF2B5EF4-FFF2-40B4-BE49-F238E27FC236}">
                <a16:creationId xmlns:a16="http://schemas.microsoft.com/office/drawing/2014/main" id="{38368EFB-7774-4004-A5BD-C4A7C5EB4F29}"/>
              </a:ext>
            </a:extLst>
          </p:cNvPr>
          <p:cNvSpPr>
            <a:spLocks noGrp="1"/>
          </p:cNvSpPr>
          <p:nvPr>
            <p:ph idx="1"/>
          </p:nvPr>
        </p:nvSpPr>
        <p:spPr/>
        <p:txBody>
          <a:bodyPr/>
          <a:lstStyle/>
          <a:p>
            <a:pPr marL="0" indent="0">
              <a:buNone/>
            </a:pPr>
            <a:endParaRPr lang="en-US" dirty="0"/>
          </a:p>
          <a:p>
            <a:pPr marL="0" indent="0">
              <a:buNone/>
            </a:pPr>
            <a:endParaRPr lang="en-US" dirty="0"/>
          </a:p>
        </p:txBody>
      </p:sp>
      <p:pic>
        <p:nvPicPr>
          <p:cNvPr id="4" name="Online Media 3" title="Gerrymandering, explained">
            <a:hlinkClick r:id="" action="ppaction://media"/>
            <a:extLst>
              <a:ext uri="{FF2B5EF4-FFF2-40B4-BE49-F238E27FC236}">
                <a16:creationId xmlns:a16="http://schemas.microsoft.com/office/drawing/2014/main" id="{9F73B108-F99D-439B-9F31-800BD0E436D6}"/>
              </a:ext>
            </a:extLst>
          </p:cNvPr>
          <p:cNvPicPr>
            <a:picLocks noRot="1" noChangeAspect="1"/>
          </p:cNvPicPr>
          <p:nvPr>
            <a:videoFile r:link="rId1"/>
          </p:nvPr>
        </p:nvPicPr>
        <p:blipFill>
          <a:blip r:embed="rId4"/>
          <a:stretch>
            <a:fillRect/>
          </a:stretch>
        </p:blipFill>
        <p:spPr>
          <a:xfrm>
            <a:off x="1949635" y="2157190"/>
            <a:ext cx="6527800" cy="3688207"/>
          </a:xfrm>
          <a:prstGeom prst="rect">
            <a:avLst/>
          </a:prstGeom>
        </p:spPr>
      </p:pic>
      <p:sp>
        <p:nvSpPr>
          <p:cNvPr id="5" name="TextBox 4">
            <a:extLst>
              <a:ext uri="{FF2B5EF4-FFF2-40B4-BE49-F238E27FC236}">
                <a16:creationId xmlns:a16="http://schemas.microsoft.com/office/drawing/2014/main" id="{ADBB2BFE-B16F-4787-B2AC-C97D0AAE5EB3}"/>
              </a:ext>
            </a:extLst>
          </p:cNvPr>
          <p:cNvSpPr txBox="1"/>
          <p:nvPr/>
        </p:nvSpPr>
        <p:spPr>
          <a:xfrm>
            <a:off x="877841" y="6042026"/>
            <a:ext cx="8671388" cy="369332"/>
          </a:xfrm>
          <a:prstGeom prst="rect">
            <a:avLst/>
          </a:prstGeom>
          <a:noFill/>
        </p:spPr>
        <p:txBody>
          <a:bodyPr wrap="square" rtlCol="0">
            <a:spAutoFit/>
          </a:bodyPr>
          <a:lstStyle/>
          <a:p>
            <a:r>
              <a:rPr lang="en-US" dirty="0"/>
              <a:t>Source:  </a:t>
            </a:r>
            <a:r>
              <a:rPr lang="en-US" dirty="0">
                <a:hlinkClick r:id="rId5"/>
              </a:rPr>
              <a:t>Gerrymandering Explained/The Washington Post</a:t>
            </a:r>
            <a:endParaRPr lang="en-US" dirty="0"/>
          </a:p>
        </p:txBody>
      </p:sp>
    </p:spTree>
    <p:extLst>
      <p:ext uri="{BB962C8B-B14F-4D97-AF65-F5344CB8AC3E}">
        <p14:creationId xmlns:p14="http://schemas.microsoft.com/office/powerpoint/2010/main" val="259223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464C-C446-4460-9D9A-B18C4FDF0750}"/>
              </a:ext>
            </a:extLst>
          </p:cNvPr>
          <p:cNvSpPr>
            <a:spLocks noGrp="1"/>
          </p:cNvSpPr>
          <p:nvPr>
            <p:ph type="title"/>
          </p:nvPr>
        </p:nvSpPr>
        <p:spPr/>
        <p:txBody>
          <a:bodyPr/>
          <a:lstStyle/>
          <a:p>
            <a:r>
              <a:rPr lang="en-US" dirty="0"/>
              <a:t>Board of Commissioners – How are they elected?   Varies by County:</a:t>
            </a:r>
          </a:p>
        </p:txBody>
      </p:sp>
      <p:sp>
        <p:nvSpPr>
          <p:cNvPr id="3" name="Content Placeholder 2">
            <a:extLst>
              <a:ext uri="{FF2B5EF4-FFF2-40B4-BE49-F238E27FC236}">
                <a16:creationId xmlns:a16="http://schemas.microsoft.com/office/drawing/2014/main" id="{BEC9BF84-2A37-41EF-BA9F-02C1A8C5C4B2}"/>
              </a:ext>
            </a:extLst>
          </p:cNvPr>
          <p:cNvSpPr>
            <a:spLocks noGrp="1"/>
          </p:cNvSpPr>
          <p:nvPr>
            <p:ph idx="1"/>
          </p:nvPr>
        </p:nvSpPr>
        <p:spPr>
          <a:xfrm>
            <a:off x="838200" y="1825625"/>
            <a:ext cx="10870580" cy="3154748"/>
          </a:xfrm>
        </p:spPr>
        <p:txBody>
          <a:bodyPr/>
          <a:lstStyle/>
          <a:p>
            <a:r>
              <a:rPr lang="en-US" dirty="0"/>
              <a:t>All commissioners are nominated and elected at large (pure at large)</a:t>
            </a:r>
          </a:p>
          <a:p>
            <a:r>
              <a:rPr lang="en-US" dirty="0"/>
              <a:t>All commissioners are nominated and elected by district (pure district)</a:t>
            </a:r>
          </a:p>
          <a:p>
            <a:r>
              <a:rPr lang="en-US" dirty="0"/>
              <a:t>Residence in district is required, but nominated and elected at-large</a:t>
            </a:r>
          </a:p>
          <a:p>
            <a:r>
              <a:rPr lang="en-US" dirty="0"/>
              <a:t>Combination of pure district and pure at large seats</a:t>
            </a:r>
          </a:p>
          <a:p>
            <a:r>
              <a:rPr lang="en-US" dirty="0"/>
              <a:t>Combination of pure at large seats , with some seats requiring residence in districts, but still nominated/elected at large</a:t>
            </a:r>
          </a:p>
        </p:txBody>
      </p:sp>
      <p:pic>
        <p:nvPicPr>
          <p:cNvPr id="1026" name="Picture 2" descr="Site ID">
            <a:extLst>
              <a:ext uri="{FF2B5EF4-FFF2-40B4-BE49-F238E27FC236}">
                <a16:creationId xmlns:a16="http://schemas.microsoft.com/office/drawing/2014/main" id="{DC0E1E44-7142-46F3-9F50-ACD84876E9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223638" y="4868417"/>
            <a:ext cx="5760467" cy="13255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032C322-307E-4077-9C8D-EBB315F7B84A}"/>
              </a:ext>
            </a:extLst>
          </p:cNvPr>
          <p:cNvSpPr/>
          <p:nvPr/>
        </p:nvSpPr>
        <p:spPr>
          <a:xfrm>
            <a:off x="7439487" y="4868416"/>
            <a:ext cx="4269293" cy="1701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Residence in district is required, but nominated and elected at-large</a:t>
            </a:r>
          </a:p>
          <a:p>
            <a:pPr algn="ctr"/>
            <a:endParaRPr lang="en-US" dirty="0"/>
          </a:p>
        </p:txBody>
      </p:sp>
      <p:sp>
        <p:nvSpPr>
          <p:cNvPr id="4" name="Rectangle 3">
            <a:extLst>
              <a:ext uri="{FF2B5EF4-FFF2-40B4-BE49-F238E27FC236}">
                <a16:creationId xmlns:a16="http://schemas.microsoft.com/office/drawing/2014/main" id="{FF1730F6-1BB6-44ED-8355-01D18F07A691}"/>
              </a:ext>
            </a:extLst>
          </p:cNvPr>
          <p:cNvSpPr/>
          <p:nvPr/>
        </p:nvSpPr>
        <p:spPr>
          <a:xfrm>
            <a:off x="838200" y="2814221"/>
            <a:ext cx="10640627" cy="6147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961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par>
                          <p:cTn id="13" fill="hold">
                            <p:stCondLst>
                              <p:cond delay="500"/>
                            </p:stCondLst>
                            <p:childTnLst>
                              <p:par>
                                <p:cTn id="14" presetID="16" presetClass="entr" presetSubtype="21" fill="hold" grpId="0" nodeType="after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32B38A-E851-4341-98D5-F9C4B8603016}"/>
              </a:ext>
            </a:extLst>
          </p:cNvPr>
          <p:cNvPicPr>
            <a:picLocks noChangeAspect="1"/>
          </p:cNvPicPr>
          <p:nvPr/>
        </p:nvPicPr>
        <p:blipFill rotWithShape="1">
          <a:blip r:embed="rId3"/>
          <a:srcRect l="23738" t="15016" r="8544" b="6796"/>
          <a:stretch/>
        </p:blipFill>
        <p:spPr>
          <a:xfrm>
            <a:off x="1331651" y="0"/>
            <a:ext cx="10493406" cy="6815072"/>
          </a:xfrm>
          <a:prstGeom prst="rect">
            <a:avLst/>
          </a:prstGeom>
        </p:spPr>
      </p:pic>
    </p:spTree>
    <p:extLst>
      <p:ext uri="{BB962C8B-B14F-4D97-AF65-F5344CB8AC3E}">
        <p14:creationId xmlns:p14="http://schemas.microsoft.com/office/powerpoint/2010/main" val="1496107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702CBC1-BB6F-45C6-B789-C83B67BC2157}"/>
              </a:ext>
            </a:extLst>
          </p:cNvPr>
          <p:cNvGraphicFramePr>
            <a:graphicFrameLocks/>
          </p:cNvGraphicFramePr>
          <p:nvPr>
            <p:extLst>
              <p:ext uri="{D42A27DB-BD31-4B8C-83A1-F6EECF244321}">
                <p14:modId xmlns:p14="http://schemas.microsoft.com/office/powerpoint/2010/main" val="1541620148"/>
              </p:ext>
            </p:extLst>
          </p:nvPr>
        </p:nvGraphicFramePr>
        <p:xfrm>
          <a:off x="0" y="48827"/>
          <a:ext cx="4385569"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43F14524-C846-4423-8C4E-CA42128A3433}"/>
              </a:ext>
            </a:extLst>
          </p:cNvPr>
          <p:cNvGraphicFramePr>
            <a:graphicFrameLocks/>
          </p:cNvGraphicFramePr>
          <p:nvPr>
            <p:extLst>
              <p:ext uri="{D42A27DB-BD31-4B8C-83A1-F6EECF244321}">
                <p14:modId xmlns:p14="http://schemas.microsoft.com/office/powerpoint/2010/main" val="2597804020"/>
              </p:ext>
            </p:extLst>
          </p:nvPr>
        </p:nvGraphicFramePr>
        <p:xfrm>
          <a:off x="4385569" y="48827"/>
          <a:ext cx="3950563"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C7E7E710-7265-4946-8FA6-BE1849555EA7}"/>
              </a:ext>
            </a:extLst>
          </p:cNvPr>
          <p:cNvGraphicFramePr>
            <a:graphicFrameLocks/>
          </p:cNvGraphicFramePr>
          <p:nvPr>
            <p:extLst>
              <p:ext uri="{D42A27DB-BD31-4B8C-83A1-F6EECF244321}">
                <p14:modId xmlns:p14="http://schemas.microsoft.com/office/powerpoint/2010/main" val="1538903016"/>
              </p:ext>
            </p:extLst>
          </p:nvPr>
        </p:nvGraphicFramePr>
        <p:xfrm>
          <a:off x="0" y="4154752"/>
          <a:ext cx="3595457"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9BED33B0-85F5-4765-98B4-0C863C954AE3}"/>
              </a:ext>
            </a:extLst>
          </p:cNvPr>
          <p:cNvGraphicFramePr>
            <a:graphicFrameLocks/>
          </p:cNvGraphicFramePr>
          <p:nvPr>
            <p:extLst>
              <p:ext uri="{D42A27DB-BD31-4B8C-83A1-F6EECF244321}">
                <p14:modId xmlns:p14="http://schemas.microsoft.com/office/powerpoint/2010/main" val="26152959"/>
              </p:ext>
            </p:extLst>
          </p:nvPr>
        </p:nvGraphicFramePr>
        <p:xfrm>
          <a:off x="3595457" y="4154753"/>
          <a:ext cx="3835246"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17FA520F-7381-4125-9CA3-8674B668BB05}"/>
              </a:ext>
            </a:extLst>
          </p:cNvPr>
          <p:cNvGraphicFramePr>
            <a:graphicFrameLocks/>
          </p:cNvGraphicFramePr>
          <p:nvPr>
            <p:extLst>
              <p:ext uri="{D42A27DB-BD31-4B8C-83A1-F6EECF244321}">
                <p14:modId xmlns:p14="http://schemas.microsoft.com/office/powerpoint/2010/main" val="3839356786"/>
              </p:ext>
            </p:extLst>
          </p:nvPr>
        </p:nvGraphicFramePr>
        <p:xfrm>
          <a:off x="8336133" y="48827"/>
          <a:ext cx="3814438"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Chart 7">
            <a:extLst>
              <a:ext uri="{FF2B5EF4-FFF2-40B4-BE49-F238E27FC236}">
                <a16:creationId xmlns:a16="http://schemas.microsoft.com/office/drawing/2014/main" id="{D0975E16-95BB-4BF4-876F-4614D1E77917}"/>
              </a:ext>
            </a:extLst>
          </p:cNvPr>
          <p:cNvGraphicFramePr>
            <a:graphicFrameLocks/>
          </p:cNvGraphicFramePr>
          <p:nvPr>
            <p:extLst>
              <p:ext uri="{D42A27DB-BD31-4B8C-83A1-F6EECF244321}">
                <p14:modId xmlns:p14="http://schemas.microsoft.com/office/powerpoint/2010/main" val="440507616"/>
              </p:ext>
            </p:extLst>
          </p:nvPr>
        </p:nvGraphicFramePr>
        <p:xfrm>
          <a:off x="7430703" y="3320716"/>
          <a:ext cx="4719868" cy="3537284"/>
        </p:xfrm>
        <a:graphic>
          <a:graphicData uri="http://schemas.openxmlformats.org/drawingml/2006/chart">
            <c:chart xmlns:c="http://schemas.openxmlformats.org/drawingml/2006/chart" xmlns:r="http://schemas.openxmlformats.org/officeDocument/2006/relationships" r:id="rId8"/>
          </a:graphicData>
        </a:graphic>
      </p:graphicFrame>
      <p:sp>
        <p:nvSpPr>
          <p:cNvPr id="9" name="TextBox 8">
            <a:extLst>
              <a:ext uri="{FF2B5EF4-FFF2-40B4-BE49-F238E27FC236}">
                <a16:creationId xmlns:a16="http://schemas.microsoft.com/office/drawing/2014/main" id="{BD72CC2A-5179-42FE-A58D-7E08DD1181FF}"/>
              </a:ext>
            </a:extLst>
          </p:cNvPr>
          <p:cNvSpPr txBox="1"/>
          <p:nvPr/>
        </p:nvSpPr>
        <p:spPr>
          <a:xfrm>
            <a:off x="1145219" y="2989679"/>
            <a:ext cx="5264458" cy="954107"/>
          </a:xfrm>
          <a:prstGeom prst="rect">
            <a:avLst/>
          </a:prstGeom>
          <a:noFill/>
        </p:spPr>
        <p:txBody>
          <a:bodyPr wrap="square" rtlCol="0">
            <a:spAutoFit/>
          </a:bodyPr>
          <a:lstStyle/>
          <a:p>
            <a:r>
              <a:rPr lang="en-US" sz="2800" b="1" dirty="0"/>
              <a:t>Carteret County Party Affiliation, by District</a:t>
            </a:r>
          </a:p>
        </p:txBody>
      </p:sp>
    </p:spTree>
    <p:extLst>
      <p:ext uri="{BB962C8B-B14F-4D97-AF65-F5344CB8AC3E}">
        <p14:creationId xmlns:p14="http://schemas.microsoft.com/office/powerpoint/2010/main" val="325633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Graphic spid="5" grpId="0">
        <p:bldAsOne/>
      </p:bldGraphic>
      <p:bldGraphic spid="6" grpId="0">
        <p:bldAsOne/>
      </p:bldGraphic>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3861CFC-AB04-47A6-A17A-96274F96297E}"/>
              </a:ext>
            </a:extLst>
          </p:cNvPr>
          <p:cNvGraphicFramePr>
            <a:graphicFrameLocks/>
          </p:cNvGraphicFramePr>
          <p:nvPr>
            <p:extLst>
              <p:ext uri="{D42A27DB-BD31-4B8C-83A1-F6EECF244321}">
                <p14:modId xmlns:p14="http://schemas.microsoft.com/office/powerpoint/2010/main" val="3273187068"/>
              </p:ext>
            </p:extLst>
          </p:nvPr>
        </p:nvGraphicFramePr>
        <p:xfrm>
          <a:off x="-1" y="0"/>
          <a:ext cx="6214369" cy="43589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12C3370D-7820-44E9-81A7-D310D19A101E}"/>
              </a:ext>
            </a:extLst>
          </p:cNvPr>
          <p:cNvGraphicFramePr>
            <a:graphicFrameLocks/>
          </p:cNvGraphicFramePr>
          <p:nvPr>
            <p:extLst>
              <p:ext uri="{D42A27DB-BD31-4B8C-83A1-F6EECF244321}">
                <p14:modId xmlns:p14="http://schemas.microsoft.com/office/powerpoint/2010/main" val="3462887772"/>
              </p:ext>
            </p:extLst>
          </p:nvPr>
        </p:nvGraphicFramePr>
        <p:xfrm>
          <a:off x="6853560" y="124286"/>
          <a:ext cx="4962618" cy="30361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53E4E5D0-632A-4DD8-890E-BB13BBCDA8D3}"/>
              </a:ext>
            </a:extLst>
          </p:cNvPr>
          <p:cNvGraphicFramePr>
            <a:graphicFrameLocks/>
          </p:cNvGraphicFramePr>
          <p:nvPr>
            <p:extLst>
              <p:ext uri="{D42A27DB-BD31-4B8C-83A1-F6EECF244321}">
                <p14:modId xmlns:p14="http://schemas.microsoft.com/office/powerpoint/2010/main" val="3711839345"/>
              </p:ext>
            </p:extLst>
          </p:nvPr>
        </p:nvGraphicFramePr>
        <p:xfrm>
          <a:off x="204186" y="4412200"/>
          <a:ext cx="4456590" cy="24191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D694E45C-B5D8-4285-84AD-5B906928153E}"/>
              </a:ext>
            </a:extLst>
          </p:cNvPr>
          <p:cNvGraphicFramePr>
            <a:graphicFrameLocks/>
          </p:cNvGraphicFramePr>
          <p:nvPr>
            <p:extLst>
              <p:ext uri="{D42A27DB-BD31-4B8C-83A1-F6EECF244321}">
                <p14:modId xmlns:p14="http://schemas.microsoft.com/office/powerpoint/2010/main" val="2162764157"/>
              </p:ext>
            </p:extLst>
          </p:nvPr>
        </p:nvGraphicFramePr>
        <p:xfrm>
          <a:off x="6691729" y="3230917"/>
          <a:ext cx="5124449" cy="360044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9835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Graphic spid="4" grpId="0">
        <p:bldAsOne/>
      </p:bldGraphic>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EDDAB9-4822-42F2-BC55-A63DC528EDC2}"/>
              </a:ext>
            </a:extLst>
          </p:cNvPr>
          <p:cNvPicPr>
            <a:picLocks noChangeAspect="1"/>
          </p:cNvPicPr>
          <p:nvPr/>
        </p:nvPicPr>
        <p:blipFill rotWithShape="1">
          <a:blip r:embed="rId3"/>
          <a:srcRect l="23738" t="15016" r="8544" b="6796"/>
          <a:stretch/>
        </p:blipFill>
        <p:spPr>
          <a:xfrm>
            <a:off x="6513817" y="3194941"/>
            <a:ext cx="5948166" cy="3863110"/>
          </a:xfrm>
          <a:prstGeom prst="rect">
            <a:avLst/>
          </a:prstGeom>
        </p:spPr>
      </p:pic>
      <p:sp>
        <p:nvSpPr>
          <p:cNvPr id="4" name="Title 3">
            <a:extLst>
              <a:ext uri="{FF2B5EF4-FFF2-40B4-BE49-F238E27FC236}">
                <a16:creationId xmlns:a16="http://schemas.microsoft.com/office/drawing/2014/main" id="{9389ECE7-F602-4FBA-93CF-6CAF061A8DBA}"/>
              </a:ext>
            </a:extLst>
          </p:cNvPr>
          <p:cNvSpPr>
            <a:spLocks noGrp="1"/>
          </p:cNvSpPr>
          <p:nvPr>
            <p:ph type="title"/>
          </p:nvPr>
        </p:nvSpPr>
        <p:spPr>
          <a:xfrm>
            <a:off x="838199" y="-295622"/>
            <a:ext cx="10515600" cy="1325563"/>
          </a:xfrm>
        </p:spPr>
        <p:txBody>
          <a:bodyPr/>
          <a:lstStyle/>
          <a:p>
            <a:pPr algn="ctr"/>
            <a:r>
              <a:rPr lang="en-US" dirty="0"/>
              <a:t>Carteret County Board of Commissioners</a:t>
            </a:r>
          </a:p>
        </p:txBody>
      </p:sp>
      <p:sp>
        <p:nvSpPr>
          <p:cNvPr id="9" name="TextBox 8">
            <a:extLst>
              <a:ext uri="{FF2B5EF4-FFF2-40B4-BE49-F238E27FC236}">
                <a16:creationId xmlns:a16="http://schemas.microsoft.com/office/drawing/2014/main" id="{205D3832-C745-4A5A-87FD-BF8A0287F35E}"/>
              </a:ext>
            </a:extLst>
          </p:cNvPr>
          <p:cNvSpPr txBox="1"/>
          <p:nvPr/>
        </p:nvSpPr>
        <p:spPr>
          <a:xfrm>
            <a:off x="135751" y="4059732"/>
            <a:ext cx="8749683" cy="1200329"/>
          </a:xfrm>
          <a:prstGeom prst="rect">
            <a:avLst/>
          </a:prstGeom>
          <a:noFill/>
        </p:spPr>
        <p:txBody>
          <a:bodyPr wrap="square" rtlCol="0">
            <a:spAutoFit/>
          </a:bodyPr>
          <a:lstStyle/>
          <a:p>
            <a:r>
              <a:rPr lang="en-US" dirty="0"/>
              <a:t>Other Considerations:</a:t>
            </a:r>
          </a:p>
          <a:p>
            <a:pPr marL="285750" indent="-285750">
              <a:buFont typeface="Wingdings" panose="05000000000000000000" pitchFamily="2" charset="2"/>
              <a:buChar char="v"/>
            </a:pPr>
            <a:r>
              <a:rPr lang="en-US" dirty="0"/>
              <a:t>Policy positions – education, development, ecology </a:t>
            </a:r>
          </a:p>
          <a:p>
            <a:pPr marL="285750" indent="-285750">
              <a:buFont typeface="Wingdings" panose="05000000000000000000" pitchFamily="2" charset="2"/>
              <a:buChar char="v"/>
            </a:pPr>
            <a:r>
              <a:rPr lang="en-US" dirty="0"/>
              <a:t>Advocacy for key community concerns</a:t>
            </a:r>
          </a:p>
          <a:p>
            <a:pPr marL="285750" indent="-285750">
              <a:buFont typeface="Wingdings" panose="05000000000000000000" pitchFamily="2" charset="2"/>
              <a:buChar char="v"/>
            </a:pPr>
            <a:r>
              <a:rPr lang="en-US" dirty="0"/>
              <a:t>Key focus of community – agriculture, fishing (commercial vs. recreational), tourism</a:t>
            </a:r>
          </a:p>
        </p:txBody>
      </p:sp>
      <p:pic>
        <p:nvPicPr>
          <p:cNvPr id="3" name="Picture 2">
            <a:extLst>
              <a:ext uri="{FF2B5EF4-FFF2-40B4-BE49-F238E27FC236}">
                <a16:creationId xmlns:a16="http://schemas.microsoft.com/office/drawing/2014/main" id="{93ECC646-7C88-4AF4-9589-93FEA0151CBC}"/>
              </a:ext>
            </a:extLst>
          </p:cNvPr>
          <p:cNvPicPr>
            <a:picLocks noChangeAspect="1"/>
          </p:cNvPicPr>
          <p:nvPr/>
        </p:nvPicPr>
        <p:blipFill rotWithShape="1">
          <a:blip r:embed="rId4"/>
          <a:srcRect l="28234" t="41348" r="27949" b="39323"/>
          <a:stretch/>
        </p:blipFill>
        <p:spPr>
          <a:xfrm>
            <a:off x="0" y="714327"/>
            <a:ext cx="10940274" cy="2714673"/>
          </a:xfrm>
          <a:prstGeom prst="rect">
            <a:avLst/>
          </a:prstGeom>
        </p:spPr>
      </p:pic>
    </p:spTree>
    <p:extLst>
      <p:ext uri="{BB962C8B-B14F-4D97-AF65-F5344CB8AC3E}">
        <p14:creationId xmlns:p14="http://schemas.microsoft.com/office/powerpoint/2010/main" val="7066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TotalTime>
  <Words>1584</Words>
  <Application>Microsoft Office PowerPoint</Application>
  <PresentationFormat>Widescreen</PresentationFormat>
  <Paragraphs>113</Paragraphs>
  <Slides>15</Slides>
  <Notes>15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Lato</vt:lpstr>
      <vt:lpstr>Wingdings</vt:lpstr>
      <vt:lpstr>Office Theme</vt:lpstr>
      <vt:lpstr>Does my vote count?</vt:lpstr>
      <vt:lpstr>This is what Redistricting is all about.</vt:lpstr>
      <vt:lpstr>Redistricting influences</vt:lpstr>
      <vt:lpstr>A quick tutorial:</vt:lpstr>
      <vt:lpstr>Board of Commissioners – How are they elected?   Varies by County:</vt:lpstr>
      <vt:lpstr>PowerPoint Presentation</vt:lpstr>
      <vt:lpstr>PowerPoint Presentation</vt:lpstr>
      <vt:lpstr>PowerPoint Presentation</vt:lpstr>
      <vt:lpstr>Carteret County Board of Commissioners</vt:lpstr>
      <vt:lpstr>Do all community groups/interests have the opportunity to be represented in local government?</vt:lpstr>
      <vt:lpstr>PowerPoint Presentation</vt:lpstr>
      <vt:lpstr>PowerPoint Presentation</vt:lpstr>
      <vt:lpstr>More Information about Redistricting:</vt:lpstr>
      <vt:lpstr>Call to Action</vt:lpstr>
      <vt:lpstr>Thank you for your interest, and please contact us if you have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my vote count?</dc:title>
  <dc:creator>Norma Hall</dc:creator>
  <cp:lastModifiedBy>Carol Geer</cp:lastModifiedBy>
  <cp:revision>47</cp:revision>
  <dcterms:created xsi:type="dcterms:W3CDTF">2021-02-19T15:53:16Z</dcterms:created>
  <dcterms:modified xsi:type="dcterms:W3CDTF">2021-05-18T19:03:20Z</dcterms:modified>
</cp:coreProperties>
</file>